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8"/>
  </p:notesMasterIdLst>
  <p:sldIdLst>
    <p:sldId id="299" r:id="rId2"/>
    <p:sldId id="266" r:id="rId3"/>
    <p:sldId id="260" r:id="rId4"/>
    <p:sldId id="257" r:id="rId5"/>
    <p:sldId id="300" r:id="rId6"/>
    <p:sldId id="258" r:id="rId7"/>
    <p:sldId id="259" r:id="rId8"/>
    <p:sldId id="265" r:id="rId9"/>
    <p:sldId id="316" r:id="rId10"/>
    <p:sldId id="310" r:id="rId11"/>
    <p:sldId id="311" r:id="rId12"/>
    <p:sldId id="312" r:id="rId13"/>
    <p:sldId id="313" r:id="rId14"/>
    <p:sldId id="275" r:id="rId15"/>
    <p:sldId id="277" r:id="rId16"/>
    <p:sldId id="309" r:id="rId17"/>
    <p:sldId id="261" r:id="rId18"/>
    <p:sldId id="262" r:id="rId19"/>
    <p:sldId id="278" r:id="rId20"/>
    <p:sldId id="279" r:id="rId21"/>
    <p:sldId id="280" r:id="rId22"/>
    <p:sldId id="281" r:id="rId23"/>
    <p:sldId id="282" r:id="rId24"/>
    <p:sldId id="283" r:id="rId25"/>
    <p:sldId id="284" r:id="rId26"/>
    <p:sldId id="288" r:id="rId27"/>
    <p:sldId id="301" r:id="rId28"/>
    <p:sldId id="263" r:id="rId29"/>
    <p:sldId id="264" r:id="rId30"/>
    <p:sldId id="285" r:id="rId31"/>
    <p:sldId id="307" r:id="rId32"/>
    <p:sldId id="286" r:id="rId33"/>
    <p:sldId id="289" r:id="rId34"/>
    <p:sldId id="290" r:id="rId35"/>
    <p:sldId id="293" r:id="rId36"/>
    <p:sldId id="317" r:id="rId37"/>
    <p:sldId id="319" r:id="rId38"/>
    <p:sldId id="291" r:id="rId39"/>
    <p:sldId id="292" r:id="rId40"/>
    <p:sldId id="294" r:id="rId41"/>
    <p:sldId id="296" r:id="rId42"/>
    <p:sldId id="297" r:id="rId43"/>
    <p:sldId id="314" r:id="rId44"/>
    <p:sldId id="318" r:id="rId45"/>
    <p:sldId id="298" r:id="rId46"/>
    <p:sldId id="268" r:id="rId4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Marie Bredesen" initials="IM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9456" autoAdjust="0"/>
  </p:normalViewPr>
  <p:slideViewPr>
    <p:cSldViewPr>
      <p:cViewPr varScale="1">
        <p:scale>
          <a:sx n="115" d="100"/>
          <a:sy n="115" d="100"/>
        </p:scale>
        <p:origin x="544" y="19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315E6-5760-4F16-9CF5-730E247AD2FA}" type="datetimeFigureOut">
              <a:rPr lang="nb-NO" smtClean="0"/>
              <a:t>01.11.2023</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8DB62B-ACFB-4B5C-98E8-67CE338738A8}" type="slidenum">
              <a:rPr lang="nb-NO" smtClean="0"/>
              <a:t>‹#›</a:t>
            </a:fld>
            <a:endParaRPr lang="nb-NO"/>
          </a:p>
        </p:txBody>
      </p:sp>
    </p:spTree>
    <p:extLst>
      <p:ext uri="{BB962C8B-B14F-4D97-AF65-F5344CB8AC3E}">
        <p14:creationId xmlns:p14="http://schemas.microsoft.com/office/powerpoint/2010/main" val="290915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0E90A903-9861-42F0-80D5-071B8B2A4114}" type="slidenum">
              <a:rPr lang="nb-NO" altLang="nb-NO" sz="1200">
                <a:solidFill>
                  <a:prstClr val="black"/>
                </a:solidFill>
                <a:latin typeface="Arial" panose="020B0604020202020204" pitchFamily="34" charset="0"/>
              </a:rPr>
              <a:pPr/>
              <a:t>21</a:t>
            </a:fld>
            <a:endParaRPr lang="nb-NO" altLang="nb-NO" sz="1200">
              <a:solidFill>
                <a:prstClr val="black"/>
              </a:solidFill>
              <a:latin typeface="Arial" panose="020B0604020202020204" pitchFamily="34" charset="0"/>
            </a:endParaRPr>
          </a:p>
        </p:txBody>
      </p:sp>
      <p:sp>
        <p:nvSpPr>
          <p:cNvPr id="35843" name="Rectangle 2"/>
          <p:cNvSpPr>
            <a:spLocks noGrp="1" noRot="1" noChangeAspect="1" noChangeArrowheads="1" noTextEdit="1"/>
          </p:cNvSpPr>
          <p:nvPr>
            <p:ph type="sldImg"/>
          </p:nvPr>
        </p:nvSpPr>
        <p:spPr>
          <a:xfrm>
            <a:off x="917575" y="744538"/>
            <a:ext cx="4962525" cy="3722687"/>
          </a:xfrm>
          <a:ln/>
        </p:spPr>
      </p:sp>
      <p:sp>
        <p:nvSpPr>
          <p:cNvPr id="35844" name="Rectangle 3"/>
          <p:cNvSpPr>
            <a:spLocks noGrp="1" noChangeArrowheads="1"/>
          </p:cNvSpPr>
          <p:nvPr>
            <p:ph type="body" idx="1"/>
          </p:nvPr>
        </p:nvSpPr>
        <p:spPr>
          <a:noFill/>
        </p:spPr>
        <p:txBody>
          <a:bodyPr/>
          <a:lstStyle/>
          <a:p>
            <a:pPr eaLnBrk="1" hangingPunct="1"/>
            <a:r>
              <a:rPr lang="nb-NO" altLang="nb-NO"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Mørk hud blir ikke nødvendigvis synlig blek ved trykk; fargen kan være annerledes enn det omkringliggende området. Området kan være smertefullt, fast, bløtt, varmere eller kaldere sammenlignet med omkringliggende vev. Kategori I kan være vanskelig å oppdage hos personer med mørk hudfarge. Kan antyde personer med risiko </a:t>
            </a:r>
            <a:endParaRPr lang="nb-NO" altLang="nb-NO" dirty="0"/>
          </a:p>
        </p:txBody>
      </p:sp>
    </p:spTree>
    <p:extLst>
      <p:ext uri="{BB962C8B-B14F-4D97-AF65-F5344CB8AC3E}">
        <p14:creationId xmlns:p14="http://schemas.microsoft.com/office/powerpoint/2010/main" val="126092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FFD104C8-DAB9-4C10-AF53-31119819226E}" type="slidenum">
              <a:rPr lang="nb-NO" altLang="nb-NO" sz="1200">
                <a:solidFill>
                  <a:prstClr val="black"/>
                </a:solidFill>
                <a:latin typeface="Arial" panose="020B0604020202020204" pitchFamily="34" charset="0"/>
              </a:rPr>
              <a:pPr/>
              <a:t>22</a:t>
            </a:fld>
            <a:endParaRPr lang="nb-NO" altLang="nb-NO" sz="1200">
              <a:solidFill>
                <a:prstClr val="black"/>
              </a:solidFill>
              <a:latin typeface="Arial" panose="020B0604020202020204" pitchFamily="34" charset="0"/>
            </a:endParaRPr>
          </a:p>
        </p:txBody>
      </p:sp>
      <p:sp>
        <p:nvSpPr>
          <p:cNvPr id="38915" name="Rectangle 2"/>
          <p:cNvSpPr>
            <a:spLocks noGrp="1" noRot="1" noChangeAspect="1" noChangeArrowheads="1" noTextEdit="1"/>
          </p:cNvSpPr>
          <p:nvPr>
            <p:ph type="sldImg"/>
          </p:nvPr>
        </p:nvSpPr>
        <p:spPr>
          <a:xfrm>
            <a:off x="917575" y="744538"/>
            <a:ext cx="4962525" cy="3722687"/>
          </a:xfrm>
          <a:ln/>
        </p:spPr>
      </p:sp>
      <p:sp>
        <p:nvSpPr>
          <p:cNvPr id="38916" name="Rectangle 3"/>
          <p:cNvSpPr>
            <a:spLocks noGrp="1" noChangeArrowheads="1"/>
          </p:cNvSpPr>
          <p:nvPr>
            <p:ph type="body" idx="1"/>
          </p:nvPr>
        </p:nvSpPr>
        <p:spPr>
          <a:noFill/>
        </p:spPr>
        <p:txBody>
          <a:bodyPr/>
          <a:lstStyle/>
          <a:p>
            <a:pPr>
              <a:buNone/>
              <a:defRPr/>
            </a:pPr>
            <a:r>
              <a:rPr lang="nb-NO" altLang="nb-NO"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Kan også se ut som en intakt eller revnet serumfylt eller blodfylt blemme. Ser ut som et skinnende eller tørt overfladisk sår uten dødt vev eller blåmerker.*Denne kategorien bør ikke brukes til å beskrive hud med rifter, hudskade som skyldes tape, inkontinens assosiert med dermatitt, maserasjon eller hudavskrapninger. </a:t>
            </a:r>
          </a:p>
          <a:p>
            <a:pPr>
              <a:buNone/>
              <a:defRPr/>
            </a:pPr>
            <a:r>
              <a:rPr lang="nb-NO" altLang="nb-NO"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*Blåmerke indikerer mistenkt dypvevsskade</a:t>
            </a:r>
            <a:endParaRPr lang="nb-NO" altLang="nb-NO" dirty="0"/>
          </a:p>
        </p:txBody>
      </p:sp>
    </p:spTree>
    <p:extLst>
      <p:ext uri="{BB962C8B-B14F-4D97-AF65-F5344CB8AC3E}">
        <p14:creationId xmlns:p14="http://schemas.microsoft.com/office/powerpoint/2010/main" val="232711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2747802F-1196-4FDF-A3FA-9AB46CB1C062}" type="slidenum">
              <a:rPr lang="nb-NO" altLang="nb-NO" sz="1200">
                <a:solidFill>
                  <a:prstClr val="black"/>
                </a:solidFill>
                <a:latin typeface="Arial" panose="020B0604020202020204" pitchFamily="34" charset="0"/>
              </a:rPr>
              <a:pPr/>
              <a:t>23</a:t>
            </a:fld>
            <a:endParaRPr lang="nb-NO" altLang="nb-NO" sz="1200">
              <a:solidFill>
                <a:prstClr val="black"/>
              </a:solidFill>
              <a:latin typeface="Arial" panose="020B0604020202020204" pitchFamily="34" charset="0"/>
            </a:endParaRPr>
          </a:p>
        </p:txBody>
      </p:sp>
      <p:sp>
        <p:nvSpPr>
          <p:cNvPr id="41987" name="Rectangle 2"/>
          <p:cNvSpPr>
            <a:spLocks noGrp="1" noRot="1" noChangeAspect="1" noChangeArrowheads="1" noTextEdit="1"/>
          </p:cNvSpPr>
          <p:nvPr>
            <p:ph type="sldImg"/>
          </p:nvPr>
        </p:nvSpPr>
        <p:spPr>
          <a:xfrm>
            <a:off x="917575" y="744538"/>
            <a:ext cx="4962525" cy="3722687"/>
          </a:xfrm>
          <a:ln/>
        </p:spPr>
      </p:sp>
      <p:sp>
        <p:nvSpPr>
          <p:cNvPr id="41988" name="Rectangle 3"/>
          <p:cNvSpPr>
            <a:spLocks noGrp="1" noChangeArrowheads="1"/>
          </p:cNvSpPr>
          <p:nvPr>
            <p:ph type="body" idx="1"/>
          </p:nvPr>
        </p:nvSpPr>
        <p:spPr>
          <a:noFill/>
        </p:spPr>
        <p:txBody>
          <a:bodyPr/>
          <a:lstStyle/>
          <a:p>
            <a:pPr eaLnBrk="1" hangingPunct="1"/>
            <a:r>
              <a:rPr lang="nb-NO" altLang="nb-NO"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Dybden av et kategori III trykksår varierer ut fra anatomisk lokalisasjon. Nesen, ørene, bakhodet og malleolene har ikke subkutant fettvev, og kategori III sår kan være overfladiske. Til sammenligning, kan områder med betydelig fettvev utvikle svært dype kategori III trykksår. Ben/sener er ikke synlig eller direkte følbare</a:t>
            </a:r>
            <a:endParaRPr lang="nb-NO" altLang="nb-NO" dirty="0"/>
          </a:p>
        </p:txBody>
      </p:sp>
    </p:spTree>
    <p:extLst>
      <p:ext uri="{BB962C8B-B14F-4D97-AF65-F5344CB8AC3E}">
        <p14:creationId xmlns:p14="http://schemas.microsoft.com/office/powerpoint/2010/main" val="359751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ltLang="ko-KR" sz="1200" dirty="0">
                <a:effectLst>
                  <a:outerShdw blurRad="38100" dist="38100" dir="2700000" algn="tl">
                    <a:srgbClr val="C0C0C0"/>
                  </a:outerShdw>
                </a:effectLst>
                <a:latin typeface="Times New Roman" panose="02020603050405020304" pitchFamily="18" charset="0"/>
                <a:ea typeface="굴림" panose="020B0600000101010101" pitchFamily="34" charset="-127"/>
              </a:rPr>
              <a:t>Dybden av et kategori IV trykksår varierer ut fra anatomisk lokalisasjon. Nesen, ørene, bakhodet og malleolene har ikke subkutant fettvev og disse sårene kan være overfladiske. Kategori IV trykksår kan omfatte muskel og/eller støttestrukturer (f.eks. hinner, sener eller leddkapsel) og medfører sannsynlighet for osteomyelitt eller </a:t>
            </a:r>
            <a:r>
              <a:rPr lang="nb-NO" altLang="ko-KR" sz="1200" dirty="0" err="1">
                <a:effectLst>
                  <a:outerShdw blurRad="38100" dist="38100" dir="2700000" algn="tl">
                    <a:srgbClr val="C0C0C0"/>
                  </a:outerShdw>
                </a:effectLst>
                <a:latin typeface="Times New Roman" panose="02020603050405020304" pitchFamily="18" charset="0"/>
                <a:ea typeface="굴림" panose="020B0600000101010101" pitchFamily="34" charset="-127"/>
              </a:rPr>
              <a:t>osteitt</a:t>
            </a:r>
            <a:r>
              <a:rPr lang="nb-NO" altLang="ko-KR" sz="1200" dirty="0">
                <a:effectLst>
                  <a:outerShdw blurRad="38100" dist="38100" dir="2700000" algn="tl">
                    <a:srgbClr val="C0C0C0"/>
                  </a:outerShdw>
                </a:effectLst>
                <a:latin typeface="Times New Roman" panose="02020603050405020304" pitchFamily="18" charset="0"/>
                <a:ea typeface="굴림" panose="020B0600000101010101" pitchFamily="34" charset="-127"/>
              </a:rPr>
              <a:t>. Blottet ben/muskulatur er synlig eller direkte følbar.    </a:t>
            </a:r>
          </a:p>
          <a:p>
            <a:endParaRPr lang="nb-NO" dirty="0"/>
          </a:p>
        </p:txBody>
      </p:sp>
      <p:sp>
        <p:nvSpPr>
          <p:cNvPr id="4" name="Plassholder for lysbildenummer 3"/>
          <p:cNvSpPr>
            <a:spLocks noGrp="1"/>
          </p:cNvSpPr>
          <p:nvPr>
            <p:ph type="sldNum" sz="quarter" idx="10"/>
          </p:nvPr>
        </p:nvSpPr>
        <p:spPr/>
        <p:txBody>
          <a:bodyPr/>
          <a:lstStyle/>
          <a:p>
            <a:fld id="{A4F71ACF-EA10-47B5-A17B-FF2183606192}" type="slidenum">
              <a:rPr lang="nb-NO" smtClean="0"/>
              <a:t>24</a:t>
            </a:fld>
            <a:endParaRPr lang="nb-NO"/>
          </a:p>
        </p:txBody>
      </p:sp>
    </p:spTree>
    <p:extLst>
      <p:ext uri="{BB962C8B-B14F-4D97-AF65-F5344CB8AC3E}">
        <p14:creationId xmlns:p14="http://schemas.microsoft.com/office/powerpoint/2010/main" val="26159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latin typeface="Times New Roman" panose="02020603050405020304" pitchFamily="18" charset="0"/>
                <a:cs typeface="Times New Roman" panose="02020603050405020304" pitchFamily="18" charset="0"/>
              </a:rPr>
              <a:t>Det er ikke mulig å fastsette trykksårets egentlige dybde  før nok dødt vev/nekrose er fjernet og sårbunnen kan observeres, dermed kan kategori/grad ikke fastsettes. Stabil sårskorpe (tørr, fast, intakt uten rødme eller fluktuasjon) på hælene fungerer som «kroppens naturlige (biologiske) plaster» og bør derfor ikke fjernes. </a:t>
            </a:r>
          </a:p>
          <a:p>
            <a:endParaRPr lang="nb-NO" dirty="0"/>
          </a:p>
        </p:txBody>
      </p:sp>
      <p:sp>
        <p:nvSpPr>
          <p:cNvPr id="4" name="Plassholder for lysbildenummer 3"/>
          <p:cNvSpPr>
            <a:spLocks noGrp="1"/>
          </p:cNvSpPr>
          <p:nvPr>
            <p:ph type="sldNum" sz="quarter" idx="10"/>
          </p:nvPr>
        </p:nvSpPr>
        <p:spPr/>
        <p:txBody>
          <a:bodyPr/>
          <a:lstStyle/>
          <a:p>
            <a:fld id="{C08DB62B-ACFB-4B5C-98E8-67CE338738A8}" type="slidenum">
              <a:rPr lang="nb-NO" smtClean="0"/>
              <a:t>25</a:t>
            </a:fld>
            <a:endParaRPr lang="nb-NO"/>
          </a:p>
        </p:txBody>
      </p:sp>
    </p:spTree>
    <p:extLst>
      <p:ext uri="{BB962C8B-B14F-4D97-AF65-F5344CB8AC3E}">
        <p14:creationId xmlns:p14="http://schemas.microsoft.com/office/powerpoint/2010/main" val="382409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latin typeface="Times New Roman" panose="02020603050405020304" pitchFamily="18" charset="0"/>
                <a:cs typeface="Times New Roman" panose="02020603050405020304" pitchFamily="18" charset="0"/>
              </a:rPr>
              <a:t>Forut for skaden kan vevet oppleves smertefullt, hardt, mykt, varmere eller kaldere sammenlignet med omkringliggende vev. </a:t>
            </a:r>
          </a:p>
          <a:p>
            <a:r>
              <a:rPr lang="nb-NO" sz="1200" dirty="0">
                <a:latin typeface="Times New Roman" panose="02020603050405020304" pitchFamily="18" charset="0"/>
                <a:cs typeface="Times New Roman" panose="02020603050405020304" pitchFamily="18" charset="0"/>
              </a:rPr>
              <a:t>Dyp vevsskade kan være vanskelig å oppdage hos personer med mørke hudtoner. Utviklingen kan inkludere en tynn blemme over en mørk </a:t>
            </a:r>
            <a:r>
              <a:rPr lang="nb-NO" sz="1200" dirty="0" err="1">
                <a:latin typeface="Times New Roman" panose="02020603050405020304" pitchFamily="18" charset="0"/>
                <a:cs typeface="Times New Roman" panose="02020603050405020304" pitchFamily="18" charset="0"/>
              </a:rPr>
              <a:t>sårbunn</a:t>
            </a:r>
            <a:r>
              <a:rPr lang="nb-NO" sz="1200" dirty="0">
                <a:latin typeface="Times New Roman" panose="02020603050405020304" pitchFamily="18" charset="0"/>
                <a:cs typeface="Times New Roman" panose="02020603050405020304" pitchFamily="18" charset="0"/>
              </a:rPr>
              <a:t>. Såret kan utvikle seg videre og bli dekket av en tynn sårskorpe. Sårutviklingen kan være rask og eksponere dypereliggende vev selv med optimal behandling. </a:t>
            </a:r>
          </a:p>
          <a:p>
            <a:endParaRPr lang="nb-NO" dirty="0"/>
          </a:p>
        </p:txBody>
      </p:sp>
      <p:sp>
        <p:nvSpPr>
          <p:cNvPr id="4" name="Plassholder for lysbildenummer 3"/>
          <p:cNvSpPr>
            <a:spLocks noGrp="1"/>
          </p:cNvSpPr>
          <p:nvPr>
            <p:ph type="sldNum" sz="quarter" idx="10"/>
          </p:nvPr>
        </p:nvSpPr>
        <p:spPr/>
        <p:txBody>
          <a:bodyPr/>
          <a:lstStyle/>
          <a:p>
            <a:fld id="{C08DB62B-ACFB-4B5C-98E8-67CE338738A8}" type="slidenum">
              <a:rPr lang="nb-NO" smtClean="0"/>
              <a:t>26</a:t>
            </a:fld>
            <a:endParaRPr lang="nb-NO"/>
          </a:p>
        </p:txBody>
      </p:sp>
    </p:spTree>
    <p:extLst>
      <p:ext uri="{BB962C8B-B14F-4D97-AF65-F5344CB8AC3E}">
        <p14:creationId xmlns:p14="http://schemas.microsoft.com/office/powerpoint/2010/main" val="1417500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800" b="1" kern="1200" dirty="0">
                <a:solidFill>
                  <a:schemeClr val="tx1"/>
                </a:solidFill>
                <a:effectLst/>
                <a:latin typeface="+mn-lt"/>
                <a:ea typeface="+mn-ea"/>
                <a:cs typeface="+mn-cs"/>
              </a:rPr>
              <a:t>3. Før den eksisterende madrassen byttes ut:</a:t>
            </a:r>
            <a:endParaRPr lang="nb-NO" sz="800" kern="1200" dirty="0">
              <a:solidFill>
                <a:schemeClr val="tx1"/>
              </a:solidFill>
              <a:effectLst/>
              <a:latin typeface="+mn-lt"/>
              <a:ea typeface="+mn-ea"/>
              <a:cs typeface="+mn-cs"/>
            </a:endParaRPr>
          </a:p>
          <a:p>
            <a:r>
              <a:rPr lang="nb-NO" sz="800" kern="1200" dirty="0">
                <a:solidFill>
                  <a:schemeClr val="tx1"/>
                </a:solidFill>
                <a:effectLst/>
                <a:latin typeface="+mn-lt"/>
                <a:ea typeface="+mn-ea"/>
                <a:cs typeface="+mn-cs"/>
              </a:rPr>
              <a:t>· </a:t>
            </a:r>
            <a:r>
              <a:rPr lang="nb-NO" sz="800" b="1" kern="1200" dirty="0">
                <a:solidFill>
                  <a:schemeClr val="tx1"/>
                </a:solidFill>
                <a:effectLst/>
                <a:latin typeface="+mn-lt"/>
                <a:ea typeface="+mn-ea"/>
                <a:cs typeface="+mn-cs"/>
              </a:rPr>
              <a:t>evaluer effektiviteten av tidligere og nåværende planer for forebygging og behandling; og</a:t>
            </a:r>
            <a:endParaRPr lang="nb-NO" sz="800" kern="1200" dirty="0">
              <a:solidFill>
                <a:schemeClr val="tx1"/>
              </a:solidFill>
              <a:effectLst/>
              <a:latin typeface="+mn-lt"/>
              <a:ea typeface="+mn-ea"/>
              <a:cs typeface="+mn-cs"/>
            </a:endParaRPr>
          </a:p>
          <a:p>
            <a:r>
              <a:rPr lang="nb-NO" sz="800" kern="1200" dirty="0">
                <a:solidFill>
                  <a:schemeClr val="tx1"/>
                </a:solidFill>
                <a:effectLst/>
                <a:latin typeface="+mn-lt"/>
                <a:ea typeface="+mn-ea"/>
                <a:cs typeface="+mn-cs"/>
              </a:rPr>
              <a:t>· </a:t>
            </a:r>
            <a:r>
              <a:rPr lang="nb-NO" sz="800" b="1" kern="1200" dirty="0">
                <a:solidFill>
                  <a:schemeClr val="tx1"/>
                </a:solidFill>
                <a:effectLst/>
                <a:latin typeface="+mn-lt"/>
                <a:ea typeface="+mn-ea"/>
                <a:cs typeface="+mn-cs"/>
              </a:rPr>
              <a:t>sett behandlingsmål som samsvarer med personens mål, verdier og levesett. (Evidensstyrke = C;</a:t>
            </a:r>
            <a:endParaRPr lang="nb-NO" sz="800" kern="1200" dirty="0">
              <a:solidFill>
                <a:schemeClr val="tx1"/>
              </a:solidFill>
              <a:effectLst/>
              <a:latin typeface="+mn-lt"/>
              <a:ea typeface="+mn-ea"/>
              <a:cs typeface="+mn-cs"/>
            </a:endParaRPr>
          </a:p>
          <a:p>
            <a:r>
              <a:rPr lang="nb-NO" sz="800" b="1" kern="1200" dirty="0">
                <a:solidFill>
                  <a:schemeClr val="tx1"/>
                </a:solidFill>
                <a:effectLst/>
                <a:latin typeface="+mn-lt"/>
                <a:ea typeface="+mn-ea"/>
                <a:cs typeface="+mn-cs"/>
              </a:rPr>
              <a:t>anbefalingsstyrke = </a:t>
            </a:r>
            <a:r>
              <a:rPr lang="nb-NO" sz="800" kern="1200" dirty="0">
                <a:solidFill>
                  <a:schemeClr val="tx1"/>
                </a:solidFill>
                <a:effectLst/>
                <a:latin typeface="+mn-lt"/>
                <a:ea typeface="+mn-ea"/>
                <a:cs typeface="+mn-cs"/>
              </a:rPr>
              <a:t>CC</a:t>
            </a:r>
            <a:r>
              <a:rPr lang="nb-NO" sz="800" b="1" kern="1200" dirty="0">
                <a:solidFill>
                  <a:schemeClr val="tx1"/>
                </a:solidFill>
                <a:effectLst/>
                <a:latin typeface="+mn-lt"/>
                <a:ea typeface="+mn-ea"/>
                <a:cs typeface="+mn-cs"/>
              </a:rPr>
              <a:t>)</a:t>
            </a:r>
            <a:endParaRPr lang="nb-NO" sz="800" kern="1200" dirty="0">
              <a:solidFill>
                <a:schemeClr val="tx1"/>
              </a:solidFill>
              <a:effectLst/>
              <a:latin typeface="+mn-lt"/>
              <a:ea typeface="+mn-ea"/>
              <a:cs typeface="+mn-cs"/>
            </a:endParaRPr>
          </a:p>
          <a:p>
            <a:r>
              <a:rPr lang="nb-NO" sz="800" b="1" kern="1200" dirty="0">
                <a:solidFill>
                  <a:schemeClr val="tx1"/>
                </a:solidFill>
                <a:effectLst/>
                <a:latin typeface="+mn-lt"/>
                <a:ea typeface="+mn-ea"/>
                <a:cs typeface="+mn-cs"/>
              </a:rPr>
              <a:t>4. For personer med trykksår i kategori/grad I og II, vurder å bruke en høyspesifisert reaktiv</a:t>
            </a:r>
            <a:endParaRPr lang="nb-NO" sz="800" kern="1200" dirty="0">
              <a:solidFill>
                <a:schemeClr val="tx1"/>
              </a:solidFill>
              <a:effectLst/>
              <a:latin typeface="+mn-lt"/>
              <a:ea typeface="+mn-ea"/>
              <a:cs typeface="+mn-cs"/>
            </a:endParaRPr>
          </a:p>
          <a:p>
            <a:r>
              <a:rPr lang="nb-NO" sz="800" b="1" kern="1200" dirty="0">
                <a:solidFill>
                  <a:schemeClr val="tx1"/>
                </a:solidFill>
                <a:effectLst/>
                <a:latin typeface="+mn-lt"/>
                <a:ea typeface="+mn-ea"/>
                <a:cs typeface="+mn-cs"/>
              </a:rPr>
              <a:t>skummadrass eller høyspesifisert trykkfordelende underlag (Evidensstyrke = C; anbefalingsstyrke =</a:t>
            </a:r>
            <a:endParaRPr lang="nb-NO" sz="800" kern="1200" dirty="0">
              <a:solidFill>
                <a:schemeClr val="tx1"/>
              </a:solidFill>
              <a:effectLst/>
              <a:latin typeface="+mn-lt"/>
              <a:ea typeface="+mn-ea"/>
              <a:cs typeface="+mn-cs"/>
            </a:endParaRPr>
          </a:p>
          <a:p>
            <a:r>
              <a:rPr lang="nb-NO" sz="800" kern="1200" dirty="0">
                <a:solidFill>
                  <a:schemeClr val="tx1"/>
                </a:solidFill>
                <a:effectLst/>
                <a:latin typeface="+mn-lt"/>
                <a:ea typeface="+mn-ea"/>
                <a:cs typeface="+mn-cs"/>
              </a:rPr>
              <a:t>C</a:t>
            </a:r>
            <a:r>
              <a:rPr lang="nb-NO" sz="800" b="1" kern="1200" dirty="0">
                <a:solidFill>
                  <a:schemeClr val="tx1"/>
                </a:solidFill>
                <a:effectLst/>
                <a:latin typeface="+mn-lt"/>
                <a:ea typeface="+mn-ea"/>
                <a:cs typeface="+mn-cs"/>
              </a:rPr>
              <a:t>)</a:t>
            </a:r>
            <a:endParaRPr lang="nb-NO" sz="800" kern="1200" dirty="0">
              <a:solidFill>
                <a:schemeClr val="tx1"/>
              </a:solidFill>
              <a:effectLst/>
              <a:latin typeface="+mn-lt"/>
              <a:ea typeface="+mn-ea"/>
              <a:cs typeface="+mn-cs"/>
            </a:endParaRPr>
          </a:p>
          <a:p>
            <a:r>
              <a:rPr lang="nb-NO" sz="800" b="1" kern="1200" dirty="0">
                <a:solidFill>
                  <a:schemeClr val="tx1"/>
                </a:solidFill>
                <a:effectLst/>
                <a:latin typeface="+mn-lt"/>
                <a:ea typeface="+mn-ea"/>
                <a:cs typeface="+mn-cs"/>
              </a:rPr>
              <a:t>5. For personer/personer med trykksår i kategori/grad III og IV og ikke klassifiserbare trykksår, velg et</a:t>
            </a:r>
            <a:endParaRPr lang="nb-NO" sz="800" kern="1200" dirty="0">
              <a:solidFill>
                <a:schemeClr val="tx1"/>
              </a:solidFill>
              <a:effectLst/>
              <a:latin typeface="+mn-lt"/>
              <a:ea typeface="+mn-ea"/>
              <a:cs typeface="+mn-cs"/>
            </a:endParaRPr>
          </a:p>
          <a:p>
            <a:r>
              <a:rPr lang="nb-NO" sz="800" b="1" kern="1200" dirty="0">
                <a:solidFill>
                  <a:schemeClr val="tx1"/>
                </a:solidFill>
                <a:effectLst/>
                <a:latin typeface="+mn-lt"/>
                <a:ea typeface="+mn-ea"/>
                <a:cs typeface="+mn-cs"/>
              </a:rPr>
              <a:t>trykkfordelende underlag som sikrer bedre trykkfordeling, reduksjon av skjærekrefter og bedre</a:t>
            </a:r>
            <a:endParaRPr lang="nb-NO" sz="800" kern="1200" dirty="0">
              <a:solidFill>
                <a:schemeClr val="tx1"/>
              </a:solidFill>
              <a:effectLst/>
              <a:latin typeface="+mn-lt"/>
              <a:ea typeface="+mn-ea"/>
              <a:cs typeface="+mn-cs"/>
            </a:endParaRPr>
          </a:p>
          <a:p>
            <a:r>
              <a:rPr lang="nb-NO" sz="800" b="1" kern="1200" dirty="0">
                <a:solidFill>
                  <a:schemeClr val="tx1"/>
                </a:solidFill>
                <a:effectLst/>
                <a:latin typeface="+mn-lt"/>
                <a:ea typeface="+mn-ea"/>
                <a:cs typeface="+mn-cs"/>
              </a:rPr>
              <a:t>mikroklimakontroll person(Evidensstyrke</a:t>
            </a:r>
            <a:endParaRPr lang="nb-NO" sz="8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C08DB62B-ACFB-4B5C-98E8-67CE338738A8}" type="slidenum">
              <a:rPr lang="nb-NO" smtClean="0"/>
              <a:t>33</a:t>
            </a:fld>
            <a:endParaRPr lang="nb-NO"/>
          </a:p>
        </p:txBody>
      </p:sp>
    </p:spTree>
    <p:extLst>
      <p:ext uri="{BB962C8B-B14F-4D97-AF65-F5344CB8AC3E}">
        <p14:creationId xmlns:p14="http://schemas.microsoft.com/office/powerpoint/2010/main" val="259152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3B6A5A8-3ADE-354F-9373-C55367BC41D5}" type="slidenum">
              <a:rPr lang="nb-NO" smtClean="0"/>
              <a:t>43</a:t>
            </a:fld>
            <a:endParaRPr lang="nb-NO"/>
          </a:p>
        </p:txBody>
      </p:sp>
    </p:spTree>
    <p:extLst>
      <p:ext uri="{BB962C8B-B14F-4D97-AF65-F5344CB8AC3E}">
        <p14:creationId xmlns:p14="http://schemas.microsoft.com/office/powerpoint/2010/main" val="336573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583AF7-3B3F-CF85-B85A-2C286EA3F904}"/>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BE82E77B-2457-D9FD-BA7F-30FA1393231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9A0C2DDE-FB0E-F2E2-C8A8-EB657CE70474}"/>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5" name="Plassholder for bunntekst 4">
            <a:extLst>
              <a:ext uri="{FF2B5EF4-FFF2-40B4-BE49-F238E27FC236}">
                <a16:creationId xmlns:a16="http://schemas.microsoft.com/office/drawing/2014/main" id="{505CFB1C-C3AC-F112-AD49-E0630238AE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C60ECD1-C126-6382-FEE0-C69B5B55B9A2}"/>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413857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C197C1-1387-C574-414C-C33C3499592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7C86F39-2122-CF45-0EEB-7214AA52FE4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55B8A79-CF12-6E3D-1C56-148A93536A64}"/>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5" name="Plassholder for bunntekst 4">
            <a:extLst>
              <a:ext uri="{FF2B5EF4-FFF2-40B4-BE49-F238E27FC236}">
                <a16:creationId xmlns:a16="http://schemas.microsoft.com/office/drawing/2014/main" id="{BA3689B7-3099-0118-665A-1E627377C28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1E54B6C-A12C-A077-A874-7925FAE80093}"/>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98703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F70F583-18EC-FB52-4F41-722D84540AE8}"/>
              </a:ext>
            </a:extLst>
          </p:cNvPr>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9B768FC-9D07-290D-6CEE-5D35BD2B0723}"/>
              </a:ext>
            </a:extLst>
          </p:cNvPr>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D1EE8DC-BCCB-2636-80C0-9F669BED1D9F}"/>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5" name="Plassholder for bunntekst 4">
            <a:extLst>
              <a:ext uri="{FF2B5EF4-FFF2-40B4-BE49-F238E27FC236}">
                <a16:creationId xmlns:a16="http://schemas.microsoft.com/office/drawing/2014/main" id="{ADEE5EE6-0FA1-1A4E-A132-60D9D75D8FE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2917FAE-3818-B746-916D-DDEA2602B3FE}"/>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216282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250825" y="242888"/>
            <a:ext cx="8642350" cy="954087"/>
          </a:xfrm>
        </p:spPr>
        <p:txBody>
          <a:bodyPr/>
          <a:lstStyle/>
          <a:p>
            <a:r>
              <a:rPr lang="nb-NO"/>
              <a:t>Klikk for å redigere tittelstil</a:t>
            </a:r>
          </a:p>
        </p:txBody>
      </p:sp>
      <p:sp>
        <p:nvSpPr>
          <p:cNvPr id="3" name="Plassholder for tekst 2"/>
          <p:cNvSpPr>
            <a:spLocks noGrp="1"/>
          </p:cNvSpPr>
          <p:nvPr>
            <p:ph type="body" sz="half" idx="1"/>
          </p:nvPr>
        </p:nvSpPr>
        <p:spPr>
          <a:xfrm>
            <a:off x="250825" y="1341438"/>
            <a:ext cx="4244975" cy="48244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ilde på nett 3"/>
          <p:cNvSpPr>
            <a:spLocks noGrp="1"/>
          </p:cNvSpPr>
          <p:nvPr>
            <p:ph type="clipArt" sz="half" idx="2"/>
          </p:nvPr>
        </p:nvSpPr>
        <p:spPr>
          <a:xfrm>
            <a:off x="4648200" y="1341438"/>
            <a:ext cx="4244975" cy="4824412"/>
          </a:xfrm>
        </p:spPr>
        <p:txBody>
          <a:bodyPr/>
          <a:lstStyle/>
          <a:p>
            <a:pPr lvl="0"/>
            <a:endParaRPr lang="nb-NO" noProof="0"/>
          </a:p>
        </p:txBody>
      </p:sp>
      <p:sp>
        <p:nvSpPr>
          <p:cNvPr id="5" name="Plassholder for dato 3"/>
          <p:cNvSpPr>
            <a:spLocks noGrp="1"/>
          </p:cNvSpPr>
          <p:nvPr>
            <p:ph type="dt" sz="half" idx="10"/>
          </p:nvPr>
        </p:nvSpPr>
        <p:spPr/>
        <p:txBody>
          <a:bodyPr/>
          <a:lstStyle>
            <a:lvl1pPr>
              <a:defRPr/>
            </a:lvl1pPr>
          </a:lstStyle>
          <a:p>
            <a:pPr>
              <a:defRPr/>
            </a:pPr>
            <a:endParaRPr lang="nb-NO" altLang="nb-NO">
              <a:solidFill>
                <a:srgbClr val="000000"/>
              </a:solidFill>
            </a:endParaRPr>
          </a:p>
        </p:txBody>
      </p:sp>
      <p:sp>
        <p:nvSpPr>
          <p:cNvPr id="6" name="Plassholder for lysbildenummer 5"/>
          <p:cNvSpPr>
            <a:spLocks noGrp="1"/>
          </p:cNvSpPr>
          <p:nvPr>
            <p:ph type="sldNum" sz="quarter" idx="11"/>
          </p:nvPr>
        </p:nvSpPr>
        <p:spPr/>
        <p:txBody>
          <a:bodyPr/>
          <a:lstStyle>
            <a:lvl1pPr>
              <a:defRPr/>
            </a:lvl1pPr>
          </a:lstStyle>
          <a:p>
            <a:pPr>
              <a:defRPr/>
            </a:pPr>
            <a:fld id="{EAC383F0-8DA7-44C3-B110-C1A965C66EC9}" type="slidenum">
              <a:rPr lang="nb-NO" altLang="nb-NO">
                <a:solidFill>
                  <a:srgbClr val="000000"/>
                </a:solidFill>
              </a:rPr>
              <a:pPr>
                <a:defRPr/>
              </a:pPr>
              <a:t>‹#›</a:t>
            </a:fld>
            <a:endParaRPr lang="nb-NO" altLang="nb-NO">
              <a:solidFill>
                <a:srgbClr val="000000"/>
              </a:solidFill>
            </a:endParaRPr>
          </a:p>
        </p:txBody>
      </p:sp>
      <p:sp>
        <p:nvSpPr>
          <p:cNvPr id="7" name="Plassholder for bunntekst 4"/>
          <p:cNvSpPr>
            <a:spLocks noGrp="1"/>
          </p:cNvSpPr>
          <p:nvPr>
            <p:ph type="ftr" sz="quarter" idx="12"/>
          </p:nvPr>
        </p:nvSpPr>
        <p:spPr/>
        <p:txBody>
          <a:bodyPr/>
          <a:lstStyle>
            <a:lvl1pPr>
              <a:defRPr/>
            </a:lvl1pPr>
          </a:lstStyle>
          <a:p>
            <a:pPr>
              <a:defRPr/>
            </a:pPr>
            <a:r>
              <a:rPr lang="nb-NO" altLang="nb-NO">
                <a:solidFill>
                  <a:srgbClr val="000000"/>
                </a:solidFill>
              </a:rPr>
              <a:t>Ortopedisk avdeling</a:t>
            </a:r>
          </a:p>
        </p:txBody>
      </p:sp>
    </p:spTree>
    <p:extLst>
      <p:ext uri="{BB962C8B-B14F-4D97-AF65-F5344CB8AC3E}">
        <p14:creationId xmlns:p14="http://schemas.microsoft.com/office/powerpoint/2010/main" val="164603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2C8F9E-6D1E-EB86-63EB-F4A44B44DA1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A4EBE9E-C6B5-5BAD-4DEE-4FAC8BDB4E7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81CA18-4451-FB50-8232-F3F59BABF43E}"/>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5" name="Plassholder for bunntekst 4">
            <a:extLst>
              <a:ext uri="{FF2B5EF4-FFF2-40B4-BE49-F238E27FC236}">
                <a16:creationId xmlns:a16="http://schemas.microsoft.com/office/drawing/2014/main" id="{F9CE8BF0-6857-7DBD-987D-E255593BFD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2FE4E2-4E30-DCC0-1813-49B3953985EB}"/>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367082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192D79-A191-3E05-0596-97117F63BD10}"/>
              </a:ext>
            </a:extLst>
          </p:cNvPr>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a:extLst>
              <a:ext uri="{FF2B5EF4-FFF2-40B4-BE49-F238E27FC236}">
                <a16:creationId xmlns:a16="http://schemas.microsoft.com/office/drawing/2014/main" id="{8BBD7A7C-48BD-BB25-EB53-126A9560433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72AFEA1-3D1C-2D1E-BD41-CA551F8E1FBC}"/>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5" name="Plassholder for bunntekst 4">
            <a:extLst>
              <a:ext uri="{FF2B5EF4-FFF2-40B4-BE49-F238E27FC236}">
                <a16:creationId xmlns:a16="http://schemas.microsoft.com/office/drawing/2014/main" id="{39D63915-198F-8099-8A05-3A2CDCEB04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A138230-43E7-3BC2-DB4C-E87E83B9C79A}"/>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281121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1658DC-1066-D539-8685-C1F839901BE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F1C8A3E-66BD-1FD8-43D3-045D3D9673E9}"/>
              </a:ext>
            </a:extLst>
          </p:cNvPr>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24B254A-BCD7-4B56-B026-CB99EEB64F9F}"/>
              </a:ext>
            </a:extLst>
          </p:cNvPr>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5B612E9-E0D0-6E9A-17A2-452F451DE1BE}"/>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6" name="Plassholder for bunntekst 5">
            <a:extLst>
              <a:ext uri="{FF2B5EF4-FFF2-40B4-BE49-F238E27FC236}">
                <a16:creationId xmlns:a16="http://schemas.microsoft.com/office/drawing/2014/main" id="{2B1E30CA-56E5-C08F-E9ED-937FDDC7EB3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B29F7A7-8E3B-07FD-278A-26523F8B5F59}"/>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69770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42574-CFDD-03AD-3F1B-31F920AB6660}"/>
              </a:ext>
            </a:extLst>
          </p:cNvPr>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C9AA6FE9-462D-55DE-10C8-DC8E7E019E3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CADA909-91AE-A85C-7030-2BF208C333BE}"/>
              </a:ext>
            </a:extLst>
          </p:cNvPr>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93D0D08-0765-E361-0E5E-4D18945F79D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2A4ABA9-5594-4E24-3AFF-A1D1F2027719}"/>
              </a:ext>
            </a:extLst>
          </p:cNvPr>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74C2267-C07F-2A5A-FE4C-6AF86507E8E8}"/>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8" name="Plassholder for bunntekst 7">
            <a:extLst>
              <a:ext uri="{FF2B5EF4-FFF2-40B4-BE49-F238E27FC236}">
                <a16:creationId xmlns:a16="http://schemas.microsoft.com/office/drawing/2014/main" id="{1A4AF3E5-EA3A-278D-8F22-0E25B59825E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7DBF34A-9C55-593C-8D14-B1E2E274EB1F}"/>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135711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AA01B0-CBF5-BD94-1178-D78EFFB86D4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D9069FC-1FA5-5609-E8AD-6C1243CC9401}"/>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4" name="Plassholder for bunntekst 3">
            <a:extLst>
              <a:ext uri="{FF2B5EF4-FFF2-40B4-BE49-F238E27FC236}">
                <a16:creationId xmlns:a16="http://schemas.microsoft.com/office/drawing/2014/main" id="{1CD4E12A-676B-689C-F9EA-ACB47031023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1825E22-6C0A-817E-7A50-B3E4B722DC9D}"/>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256030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F505B4F-9F50-4E43-0C52-50C9D6EC7C26}"/>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3" name="Plassholder for bunntekst 2">
            <a:extLst>
              <a:ext uri="{FF2B5EF4-FFF2-40B4-BE49-F238E27FC236}">
                <a16:creationId xmlns:a16="http://schemas.microsoft.com/office/drawing/2014/main" id="{B2476025-4BE9-15DC-84C0-2EDBF23FBFA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8C1DB27-A98C-BB29-8342-E89C7F418D91}"/>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247479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96ABCB-552D-A51C-2DB1-76A0325C22B9}"/>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a:extLst>
              <a:ext uri="{FF2B5EF4-FFF2-40B4-BE49-F238E27FC236}">
                <a16:creationId xmlns:a16="http://schemas.microsoft.com/office/drawing/2014/main" id="{1C84DFA3-9696-6CAA-D0C7-69019EC64A5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385F00-A755-CFF4-BAD5-5943CBE930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247717A-AA09-8EDC-F749-3ED786ECD3F4}"/>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6" name="Plassholder for bunntekst 5">
            <a:extLst>
              <a:ext uri="{FF2B5EF4-FFF2-40B4-BE49-F238E27FC236}">
                <a16:creationId xmlns:a16="http://schemas.microsoft.com/office/drawing/2014/main" id="{9916EC80-3E8A-B913-1DAC-1873A22F64A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E1E1567-CB65-4993-91D7-47A1D283F6DE}"/>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93677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F376C8-F347-5F73-9F3B-AED6C114F8F4}"/>
              </a:ext>
            </a:extLst>
          </p:cNvPr>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a:extLst>
              <a:ext uri="{FF2B5EF4-FFF2-40B4-BE49-F238E27FC236}">
                <a16:creationId xmlns:a16="http://schemas.microsoft.com/office/drawing/2014/main" id="{3ADC94F6-57E4-1AF0-7670-86268A01F3C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a:extLst>
              <a:ext uri="{FF2B5EF4-FFF2-40B4-BE49-F238E27FC236}">
                <a16:creationId xmlns:a16="http://schemas.microsoft.com/office/drawing/2014/main" id="{73F29D17-2AC8-C82E-B626-84A447B4EE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86A948A-C82C-9301-2730-C7DA5837F352}"/>
              </a:ext>
            </a:extLst>
          </p:cNvPr>
          <p:cNvSpPr>
            <a:spLocks noGrp="1"/>
          </p:cNvSpPr>
          <p:nvPr>
            <p:ph type="dt" sz="half" idx="10"/>
          </p:nvPr>
        </p:nvSpPr>
        <p:spPr/>
        <p:txBody>
          <a:bodyPr/>
          <a:lstStyle/>
          <a:p>
            <a:fld id="{FDBEA874-C024-4D6F-8D18-39DD01B4F879}" type="datetimeFigureOut">
              <a:rPr lang="nb-NO" smtClean="0"/>
              <a:t>01.11.2023</a:t>
            </a:fld>
            <a:endParaRPr lang="nb-NO"/>
          </a:p>
        </p:txBody>
      </p:sp>
      <p:sp>
        <p:nvSpPr>
          <p:cNvPr id="6" name="Plassholder for bunntekst 5">
            <a:extLst>
              <a:ext uri="{FF2B5EF4-FFF2-40B4-BE49-F238E27FC236}">
                <a16:creationId xmlns:a16="http://schemas.microsoft.com/office/drawing/2014/main" id="{89F66D9C-695B-97E4-5F7A-43739A8F1A5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D2DDE0B-C320-5B48-3F74-54325DBE977E}"/>
              </a:ext>
            </a:extLst>
          </p:cNvPr>
          <p:cNvSpPr>
            <a:spLocks noGrp="1"/>
          </p:cNvSpPr>
          <p:nvPr>
            <p:ph type="sldNum" sz="quarter" idx="12"/>
          </p:nvPr>
        </p:nvSpPr>
        <p:spPr/>
        <p:txBody>
          <a:bodyPr/>
          <a:lstStyle/>
          <a:p>
            <a:fld id="{570830C9-E0A8-4BC5-8B1D-FE30FE546255}" type="slidenum">
              <a:rPr lang="nb-NO" smtClean="0"/>
              <a:t>‹#›</a:t>
            </a:fld>
            <a:endParaRPr lang="nb-NO"/>
          </a:p>
        </p:txBody>
      </p:sp>
    </p:spTree>
    <p:extLst>
      <p:ext uri="{BB962C8B-B14F-4D97-AF65-F5344CB8AC3E}">
        <p14:creationId xmlns:p14="http://schemas.microsoft.com/office/powerpoint/2010/main" val="205465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0118F41-C5FC-4CA2-7BFB-E2711138907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64B3073-EFE0-9233-1615-CB5682BF61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A67187-9528-97E3-D267-4B5CE873236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DBEA874-C024-4D6F-8D18-39DD01B4F879}" type="datetimeFigureOut">
              <a:rPr lang="nb-NO" smtClean="0"/>
              <a:t>01.11.2023</a:t>
            </a:fld>
            <a:endParaRPr lang="nb-NO"/>
          </a:p>
        </p:txBody>
      </p:sp>
      <p:sp>
        <p:nvSpPr>
          <p:cNvPr id="5" name="Plassholder for bunntekst 4">
            <a:extLst>
              <a:ext uri="{FF2B5EF4-FFF2-40B4-BE49-F238E27FC236}">
                <a16:creationId xmlns:a16="http://schemas.microsoft.com/office/drawing/2014/main" id="{E7B6BF06-7A2E-BE09-CA0A-DF4AFB32869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C0E6171-3747-9DB5-15AA-9C4E5F3FB13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0830C9-E0A8-4BC5-8B1D-FE30FE546255}" type="slidenum">
              <a:rPr lang="nb-NO" smtClean="0"/>
              <a:t>‹#›</a:t>
            </a:fld>
            <a:endParaRPr lang="nb-NO"/>
          </a:p>
        </p:txBody>
      </p:sp>
    </p:spTree>
    <p:extLst>
      <p:ext uri="{BB962C8B-B14F-4D97-AF65-F5344CB8AC3E}">
        <p14:creationId xmlns:p14="http://schemas.microsoft.com/office/powerpoint/2010/main" val="10974807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5.jp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puap.org/"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asientsikkerhetsprogrammet.no/" TargetMode="External"/><Relationship Id="rId2" Type="http://schemas.openxmlformats.org/officeDocument/2006/relationships/hyperlink" Target="https://sml.snl.no/reperfusjonsskade" TargetMode="Externa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937">
              <a:schemeClr val="bg2"/>
            </a:gs>
            <a:gs pos="97875">
              <a:srgbClr val="C4D3EC"/>
            </a:gs>
            <a:gs pos="95750">
              <a:srgbClr val="C0D0EB"/>
            </a:gs>
            <a:gs pos="24000">
              <a:srgbClr val="B9CBE9"/>
            </a:gs>
            <a:gs pos="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899592" y="2276872"/>
            <a:ext cx="7488832" cy="4176464"/>
          </a:xfrm>
        </p:spPr>
        <p:txBody>
          <a:bodyPr>
            <a:normAutofit/>
          </a:bodyPr>
          <a:lstStyle/>
          <a:p>
            <a:endParaRPr lang="nb-NO" b="1" dirty="0">
              <a:solidFill>
                <a:schemeClr val="tx1"/>
              </a:solidFill>
            </a:endParaRPr>
          </a:p>
          <a:p>
            <a:r>
              <a:rPr lang="nb-NO" sz="3200" b="1" dirty="0">
                <a:solidFill>
                  <a:schemeClr val="tx1"/>
                </a:solidFill>
              </a:rPr>
              <a:t>Stopp trykksår-dagen 16.11.2023</a:t>
            </a:r>
            <a:endParaRPr lang="nb-NO" sz="3200" dirty="0">
              <a:solidFill>
                <a:schemeClr val="tx1"/>
              </a:solidFill>
            </a:endParaRPr>
          </a:p>
          <a:p>
            <a:endParaRPr lang="nb-NO" sz="1800" dirty="0">
              <a:solidFill>
                <a:schemeClr val="tx1"/>
              </a:solidFill>
            </a:endParaRPr>
          </a:p>
          <a:p>
            <a:endParaRPr lang="nb-NO" sz="1800" dirty="0">
              <a:solidFill>
                <a:schemeClr val="tx1"/>
              </a:solidFill>
            </a:endParaRPr>
          </a:p>
          <a:p>
            <a:endParaRPr lang="nb-NO" sz="1200" dirty="0">
              <a:solidFill>
                <a:schemeClr val="tx1"/>
              </a:solidFill>
            </a:endParaRPr>
          </a:p>
          <a:p>
            <a:endParaRPr lang="nb-NO" sz="1200" dirty="0">
              <a:solidFill>
                <a:schemeClr val="tx1"/>
              </a:solidFill>
            </a:endParaRPr>
          </a:p>
        </p:txBody>
      </p:sp>
      <p:pic>
        <p:nvPicPr>
          <p:cNvPr id="8" name="Bilde 7" descr="http://www.epuap.org/wp-content/uploads/2012/05/STOP_logo_(L).png"/>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429000"/>
            <a:ext cx="3168352" cy="2736304"/>
          </a:xfrm>
          <a:prstGeom prst="rect">
            <a:avLst/>
          </a:prstGeom>
          <a:noFill/>
          <a:ln>
            <a:noFill/>
          </a:ln>
        </p:spPr>
      </p:pic>
      <p:pic>
        <p:nvPicPr>
          <p:cNvPr id="4" name="Bilde 3">
            <a:extLst>
              <a:ext uri="{FF2B5EF4-FFF2-40B4-BE49-F238E27FC236}">
                <a16:creationId xmlns:a16="http://schemas.microsoft.com/office/drawing/2014/main" id="{A2C9F313-01D2-B498-E83C-760B887B8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31" y="692696"/>
            <a:ext cx="2966657" cy="1751243"/>
          </a:xfrm>
          <a:prstGeom prst="rect">
            <a:avLst/>
          </a:prstGeom>
        </p:spPr>
      </p:pic>
    </p:spTree>
    <p:extLst>
      <p:ext uri="{BB962C8B-B14F-4D97-AF65-F5344CB8AC3E}">
        <p14:creationId xmlns:p14="http://schemas.microsoft.com/office/powerpoint/2010/main" val="42109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571" y="779388"/>
            <a:ext cx="8229600" cy="1143000"/>
          </a:xfrm>
        </p:spPr>
        <p:txBody>
          <a:bodyPr>
            <a:normAutofit fontScale="90000"/>
          </a:bodyPr>
          <a:lstStyle/>
          <a:p>
            <a:r>
              <a:rPr lang="nb-NO" dirty="0"/>
              <a:t>                             </a:t>
            </a:r>
            <a:br>
              <a:rPr lang="nb-NO" dirty="0"/>
            </a:br>
            <a:r>
              <a:rPr lang="nb-NO" sz="3600" dirty="0"/>
              <a:t>Årsaksmekanismer som er med på å påvirke trykksårutvikling:</a:t>
            </a:r>
            <a:br>
              <a:rPr lang="nb-NO" sz="3600" dirty="0"/>
            </a:br>
            <a:endParaRPr lang="nb-NO" dirty="0"/>
          </a:p>
        </p:txBody>
      </p:sp>
      <p:sp>
        <p:nvSpPr>
          <p:cNvPr id="3" name="Plassholder for innhold 2"/>
          <p:cNvSpPr>
            <a:spLocks noGrp="1"/>
          </p:cNvSpPr>
          <p:nvPr>
            <p:ph idx="1"/>
          </p:nvPr>
        </p:nvSpPr>
        <p:spPr/>
        <p:txBody>
          <a:bodyPr/>
          <a:lstStyle/>
          <a:p>
            <a:endParaRPr lang="nb-NO" dirty="0"/>
          </a:p>
          <a:p>
            <a:pPr marL="0" indent="0">
              <a:buNone/>
            </a:pPr>
            <a:r>
              <a:rPr lang="nb-NO" dirty="0">
                <a:sym typeface="Wingdings" panose="05000000000000000000" pitchFamily="2" charset="2"/>
              </a:rPr>
              <a:t>Vevsødeleggelse skjer både ved:</a:t>
            </a:r>
          </a:p>
          <a:p>
            <a:pPr marL="285750" indent="-285750"/>
            <a:r>
              <a:rPr lang="nb-NO" dirty="0">
                <a:sym typeface="Wingdings" panose="05000000000000000000" pitchFamily="2" charset="2"/>
              </a:rPr>
              <a:t>Kort periode med høyt trykk/skjærekrefter (blå pil)</a:t>
            </a:r>
          </a:p>
          <a:p>
            <a:pPr marL="285750" indent="-285750"/>
            <a:r>
              <a:rPr lang="nb-NO" dirty="0">
                <a:sym typeface="Wingdings" panose="05000000000000000000" pitchFamily="2" charset="2"/>
              </a:rPr>
              <a:t>Kontinuerlig lavt trykk/skjærekrefter (grønn pil)</a:t>
            </a:r>
            <a:endParaRPr lang="nb-NO" dirty="0"/>
          </a:p>
          <a:p>
            <a:endParaRPr lang="nb-NO" dirty="0"/>
          </a:p>
          <a:p>
            <a:pPr lvl="1"/>
            <a:endParaRPr lang="nb-NO" dirty="0"/>
          </a:p>
          <a:p>
            <a:endParaRPr lang="nb-NO" dirty="0"/>
          </a:p>
        </p:txBody>
      </p:sp>
      <p:pic>
        <p:nvPicPr>
          <p:cNvPr id="4" name="Bilde 3"/>
          <p:cNvPicPr>
            <a:picLocks noChangeAspect="1"/>
          </p:cNvPicPr>
          <p:nvPr/>
        </p:nvPicPr>
        <p:blipFill>
          <a:blip r:embed="rId2"/>
          <a:stretch>
            <a:fillRect/>
          </a:stretch>
        </p:blipFill>
        <p:spPr>
          <a:xfrm>
            <a:off x="611560" y="4437112"/>
            <a:ext cx="3456384" cy="2240371"/>
          </a:xfrm>
          <a:prstGeom prst="rect">
            <a:avLst/>
          </a:prstGeom>
        </p:spPr>
      </p:pic>
      <p:pic>
        <p:nvPicPr>
          <p:cNvPr id="5" name="Bilde 4">
            <a:extLst>
              <a:ext uri="{FF2B5EF4-FFF2-40B4-BE49-F238E27FC236}">
                <a16:creationId xmlns:a16="http://schemas.microsoft.com/office/drawing/2014/main" id="{15BFA68C-77B6-583C-BE8E-994AFD105C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65991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2445" y="764704"/>
            <a:ext cx="8229600" cy="1143000"/>
          </a:xfrm>
        </p:spPr>
        <p:txBody>
          <a:bodyPr>
            <a:noAutofit/>
          </a:bodyPr>
          <a:lstStyle/>
          <a:p>
            <a:br>
              <a:rPr lang="nb-NO" sz="3200" dirty="0"/>
            </a:br>
            <a:r>
              <a:rPr lang="nb-NO" sz="3200" dirty="0"/>
              <a:t>Årsaksmekanismer som er med på å påvirke trykksårutvikling:</a:t>
            </a:r>
            <a:br>
              <a:rPr lang="nb-NO" sz="3200" dirty="0"/>
            </a:br>
            <a:endParaRPr lang="nb-NO" sz="3200" dirty="0"/>
          </a:p>
        </p:txBody>
      </p:sp>
      <p:sp>
        <p:nvSpPr>
          <p:cNvPr id="3" name="Plassholder for innhold 2"/>
          <p:cNvSpPr>
            <a:spLocks noGrp="1"/>
          </p:cNvSpPr>
          <p:nvPr>
            <p:ph idx="1"/>
          </p:nvPr>
        </p:nvSpPr>
        <p:spPr>
          <a:xfrm>
            <a:off x="457200" y="2204864"/>
            <a:ext cx="8229600" cy="4525963"/>
          </a:xfrm>
        </p:spPr>
        <p:txBody>
          <a:bodyPr/>
          <a:lstStyle/>
          <a:p>
            <a:r>
              <a:rPr lang="nb-NO" dirty="0" err="1"/>
              <a:t>Reperfusjonskade</a:t>
            </a:r>
            <a:endParaRPr lang="nb-NO" dirty="0"/>
          </a:p>
          <a:p>
            <a:pPr marL="457200" lvl="1" indent="0">
              <a:buNone/>
            </a:pPr>
            <a:r>
              <a:rPr lang="nb-NO" dirty="0"/>
              <a:t>Når oksygen kommer tilbake til vev som har vært utsatt for </a:t>
            </a:r>
            <a:r>
              <a:rPr lang="nb-NO" dirty="0" err="1"/>
              <a:t>iskjemi</a:t>
            </a:r>
            <a:r>
              <a:rPr lang="nb-NO" dirty="0"/>
              <a:t> </a:t>
            </a:r>
            <a:r>
              <a:rPr lang="nb-NO" dirty="0">
                <a:sym typeface="Wingdings" panose="05000000000000000000" pitchFamily="2" charset="2"/>
              </a:rPr>
              <a:t>fører det til en </a:t>
            </a:r>
            <a:r>
              <a:rPr lang="nb-NO" dirty="0"/>
              <a:t>lokal økning av produksjon av toksiske reaktive oksygenforbindelser og aktivering av betennelsesprosesser som igjen er celleskadelig</a:t>
            </a:r>
          </a:p>
          <a:p>
            <a:pPr marL="457200" lvl="1" indent="0">
              <a:buNone/>
            </a:pPr>
            <a:r>
              <a:rPr lang="nb-NO" dirty="0"/>
              <a:t>NPIAP,EPUAP, PPPIA 2019</a:t>
            </a:r>
          </a:p>
          <a:p>
            <a:endParaRPr lang="nb-NO" dirty="0"/>
          </a:p>
        </p:txBody>
      </p:sp>
      <p:pic>
        <p:nvPicPr>
          <p:cNvPr id="4" name="Bilde 3">
            <a:extLst>
              <a:ext uri="{FF2B5EF4-FFF2-40B4-BE49-F238E27FC236}">
                <a16:creationId xmlns:a16="http://schemas.microsoft.com/office/drawing/2014/main" id="{5A889267-C38C-1DB5-677C-D4CEE893F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83087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836712"/>
            <a:ext cx="8229600" cy="1714202"/>
          </a:xfrm>
        </p:spPr>
        <p:txBody>
          <a:bodyPr>
            <a:noAutofit/>
          </a:bodyPr>
          <a:lstStyle/>
          <a:p>
            <a:r>
              <a:rPr lang="nb-NO" sz="3200" dirty="0"/>
              <a:t>Årsaksmekanismer som er med på å påvirke trykksårutvikling:</a:t>
            </a:r>
            <a:br>
              <a:rPr lang="nb-NO" sz="3200" dirty="0"/>
            </a:br>
            <a:endParaRPr lang="nb-NO" sz="3200" dirty="0"/>
          </a:p>
        </p:txBody>
      </p:sp>
      <p:sp>
        <p:nvSpPr>
          <p:cNvPr id="3" name="Plassholder for innhold 2"/>
          <p:cNvSpPr>
            <a:spLocks noGrp="1"/>
          </p:cNvSpPr>
          <p:nvPr>
            <p:ph idx="1"/>
          </p:nvPr>
        </p:nvSpPr>
        <p:spPr>
          <a:xfrm>
            <a:off x="457200" y="2924944"/>
            <a:ext cx="8229600" cy="4525963"/>
          </a:xfrm>
        </p:spPr>
        <p:txBody>
          <a:bodyPr/>
          <a:lstStyle/>
          <a:p>
            <a:pPr marL="457200" lvl="1" indent="0">
              <a:buNone/>
            </a:pPr>
            <a:r>
              <a:rPr lang="nb-NO" dirty="0"/>
              <a:t>Nedsatt lymfedrenasje </a:t>
            </a:r>
          </a:p>
          <a:p>
            <a:pPr lvl="1"/>
            <a:r>
              <a:rPr lang="nb-NO" sz="3100" dirty="0"/>
              <a:t>opphopning av avfallsstoffer fører til biokjemisk stress av det skadde vevet</a:t>
            </a:r>
          </a:p>
          <a:p>
            <a:pPr lvl="1"/>
            <a:endParaRPr lang="nb-NO" sz="3100" dirty="0"/>
          </a:p>
          <a:p>
            <a:pPr marL="457200" lvl="1" indent="0">
              <a:buNone/>
            </a:pPr>
            <a:r>
              <a:rPr lang="nb-NO" dirty="0"/>
              <a:t>NPIAP,EPUAP, PPPIA 2019</a:t>
            </a:r>
          </a:p>
          <a:p>
            <a:pPr lvl="1"/>
            <a:endParaRPr lang="nb-NO" dirty="0"/>
          </a:p>
        </p:txBody>
      </p:sp>
      <p:pic>
        <p:nvPicPr>
          <p:cNvPr id="4" name="Bilde 3">
            <a:extLst>
              <a:ext uri="{FF2B5EF4-FFF2-40B4-BE49-F238E27FC236}">
                <a16:creationId xmlns:a16="http://schemas.microsoft.com/office/drawing/2014/main" id="{BC8BE37E-0CD1-BE68-DEC3-AD287E751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23552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692696"/>
            <a:ext cx="8229600" cy="1143000"/>
          </a:xfrm>
        </p:spPr>
        <p:txBody>
          <a:bodyPr>
            <a:noAutofit/>
          </a:bodyPr>
          <a:lstStyle/>
          <a:p>
            <a:br>
              <a:rPr lang="nb-NO" sz="3200" dirty="0"/>
            </a:br>
            <a:r>
              <a:rPr lang="nb-NO" sz="3200" dirty="0"/>
              <a:t>Årsaksmekanismer som er med på å påvirke trykksårutvikling:</a:t>
            </a:r>
            <a:br>
              <a:rPr lang="nb-NO" sz="3200" dirty="0"/>
            </a:br>
            <a:endParaRPr lang="nb-NO" sz="3200" dirty="0"/>
          </a:p>
        </p:txBody>
      </p:sp>
      <p:sp>
        <p:nvSpPr>
          <p:cNvPr id="3" name="Plassholder for innhold 2"/>
          <p:cNvSpPr>
            <a:spLocks noGrp="1"/>
          </p:cNvSpPr>
          <p:nvPr>
            <p:ph idx="1"/>
          </p:nvPr>
        </p:nvSpPr>
        <p:spPr>
          <a:xfrm>
            <a:off x="450694" y="2708920"/>
            <a:ext cx="8229600" cy="4525963"/>
          </a:xfrm>
        </p:spPr>
        <p:txBody>
          <a:bodyPr/>
          <a:lstStyle/>
          <a:p>
            <a:r>
              <a:rPr lang="nb-NO" dirty="0"/>
              <a:t>Mikroklima mellom hud og underlag</a:t>
            </a:r>
          </a:p>
          <a:p>
            <a:pPr lvl="1"/>
            <a:r>
              <a:rPr lang="nb-NO" dirty="0"/>
              <a:t>Med mikroklima menes temperatur, fuktighet og lufttilgang nærmest hudoverflaten</a:t>
            </a:r>
          </a:p>
          <a:p>
            <a:pPr lvl="1"/>
            <a:r>
              <a:rPr lang="nb-NO" dirty="0"/>
              <a:t>Varm og fuktig hud er mindre motstandsdyktig mot trykk</a:t>
            </a:r>
          </a:p>
          <a:p>
            <a:pPr marL="457200" lvl="1" indent="0">
              <a:buNone/>
            </a:pPr>
            <a:r>
              <a:rPr lang="nb-NO" dirty="0"/>
              <a:t>NPIAP,EPUAP, PPPIA 2019</a:t>
            </a:r>
          </a:p>
          <a:p>
            <a:pPr lvl="1"/>
            <a:endParaRPr lang="nb-NO" dirty="0"/>
          </a:p>
        </p:txBody>
      </p:sp>
      <p:pic>
        <p:nvPicPr>
          <p:cNvPr id="4" name="Bilde 3">
            <a:extLst>
              <a:ext uri="{FF2B5EF4-FFF2-40B4-BE49-F238E27FC236}">
                <a16:creationId xmlns:a16="http://schemas.microsoft.com/office/drawing/2014/main" id="{EAE1211E-70A6-D743-E1D6-D2C80C449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54110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7044" y="548680"/>
            <a:ext cx="8229600" cy="1143000"/>
          </a:xfrm>
        </p:spPr>
        <p:txBody>
          <a:bodyPr>
            <a:normAutofit/>
          </a:bodyPr>
          <a:lstStyle/>
          <a:p>
            <a:r>
              <a:rPr lang="nb-NO" sz="3600" dirty="0"/>
              <a:t>PASIENTER MED TRYKKSÅRRISIKO</a:t>
            </a:r>
          </a:p>
        </p:txBody>
      </p:sp>
      <p:sp>
        <p:nvSpPr>
          <p:cNvPr id="3" name="Plassholder for innhold 2"/>
          <p:cNvSpPr>
            <a:spLocks noGrp="1"/>
          </p:cNvSpPr>
          <p:nvPr>
            <p:ph idx="1"/>
          </p:nvPr>
        </p:nvSpPr>
        <p:spPr/>
        <p:txBody>
          <a:bodyPr>
            <a:normAutofit/>
          </a:bodyPr>
          <a:lstStyle/>
          <a:p>
            <a:r>
              <a:rPr lang="nb-NO" dirty="0"/>
              <a:t>Barn</a:t>
            </a:r>
          </a:p>
          <a:p>
            <a:r>
              <a:rPr lang="nb-NO" dirty="0"/>
              <a:t>Overvektige</a:t>
            </a:r>
          </a:p>
          <a:p>
            <a:r>
              <a:rPr lang="nb-NO" dirty="0"/>
              <a:t>Kritisk syke</a:t>
            </a:r>
          </a:p>
          <a:p>
            <a:r>
              <a:rPr lang="nb-NO" dirty="0"/>
              <a:t>Operasjonspasient</a:t>
            </a:r>
          </a:p>
          <a:p>
            <a:r>
              <a:rPr lang="nb-NO" dirty="0"/>
              <a:t>Palliative pasienter</a:t>
            </a:r>
          </a:p>
          <a:p>
            <a:r>
              <a:rPr lang="nb-NO" dirty="0" err="1"/>
              <a:t>Ryggmargskadde</a:t>
            </a:r>
            <a:endParaRPr lang="nb-NO" dirty="0"/>
          </a:p>
          <a:p>
            <a:r>
              <a:rPr lang="nb-NO" dirty="0"/>
              <a:t>Eldre</a:t>
            </a:r>
          </a:p>
          <a:p>
            <a:r>
              <a:rPr lang="nb-NO" dirty="0"/>
              <a:t>Diabetes</a:t>
            </a:r>
          </a:p>
          <a:p>
            <a:endParaRPr lang="nb-NO" dirty="0"/>
          </a:p>
        </p:txBody>
      </p:sp>
      <p:sp>
        <p:nvSpPr>
          <p:cNvPr id="5" name="Rektangel 4"/>
          <p:cNvSpPr/>
          <p:nvPr/>
        </p:nvSpPr>
        <p:spPr>
          <a:xfrm>
            <a:off x="827584" y="6126163"/>
            <a:ext cx="3196965" cy="369332"/>
          </a:xfrm>
          <a:prstGeom prst="rect">
            <a:avLst/>
          </a:prstGeom>
        </p:spPr>
        <p:txBody>
          <a:bodyPr wrap="none">
            <a:spAutoFit/>
          </a:bodyPr>
          <a:lstStyle/>
          <a:p>
            <a:r>
              <a:rPr lang="nb-NO" dirty="0"/>
              <a:t>Kilde: NPIAP, EPUAP, PPPIA 2019</a:t>
            </a:r>
          </a:p>
        </p:txBody>
      </p:sp>
      <p:pic>
        <p:nvPicPr>
          <p:cNvPr id="4" name="Bilde 3">
            <a:extLst>
              <a:ext uri="{FF2B5EF4-FFF2-40B4-BE49-F238E27FC236}">
                <a16:creationId xmlns:a16="http://schemas.microsoft.com/office/drawing/2014/main" id="{DBCC5695-10D1-16F1-CC12-67277C129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413001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br>
              <a:rPr lang="nb-NO" dirty="0">
                <a:solidFill>
                  <a:srgbClr val="FF0000"/>
                </a:solidFill>
              </a:rPr>
            </a:br>
            <a:r>
              <a:rPr lang="nb-NO" dirty="0"/>
              <a:t>TRYKKSÅRRISIKOVURDERING</a:t>
            </a:r>
          </a:p>
        </p:txBody>
      </p:sp>
      <p:sp>
        <p:nvSpPr>
          <p:cNvPr id="3" name="Plassholder for innhold 2"/>
          <p:cNvSpPr>
            <a:spLocks noGrp="1"/>
          </p:cNvSpPr>
          <p:nvPr>
            <p:ph idx="1"/>
          </p:nvPr>
        </p:nvSpPr>
        <p:spPr/>
        <p:txBody>
          <a:bodyPr>
            <a:normAutofit/>
          </a:bodyPr>
          <a:lstStyle/>
          <a:p>
            <a:pPr marL="0" indent="0">
              <a:buNone/>
            </a:pPr>
            <a:r>
              <a:rPr lang="nb-NO" dirty="0"/>
              <a:t>Finnes mange ulike risikoskåringsverktøy. De mest kjente er:</a:t>
            </a:r>
          </a:p>
          <a:p>
            <a:r>
              <a:rPr lang="nb-NO" dirty="0" err="1"/>
              <a:t>Braden</a:t>
            </a:r>
            <a:r>
              <a:rPr lang="nb-NO" dirty="0"/>
              <a:t> skala</a:t>
            </a:r>
          </a:p>
          <a:p>
            <a:r>
              <a:rPr lang="nb-NO" dirty="0"/>
              <a:t>Norton skala</a:t>
            </a:r>
          </a:p>
          <a:p>
            <a:r>
              <a:rPr lang="nb-NO" dirty="0" err="1"/>
              <a:t>Waterlow</a:t>
            </a:r>
            <a:r>
              <a:rPr lang="nb-NO" dirty="0"/>
              <a:t> skala</a:t>
            </a:r>
          </a:p>
          <a:p>
            <a:endParaRPr lang="nb-NO" dirty="0"/>
          </a:p>
          <a:p>
            <a:r>
              <a:rPr lang="nb-NO" dirty="0"/>
              <a:t>Klinisk vurdering må alltid brukes sammen med et risikoskåringsverktøy</a:t>
            </a:r>
          </a:p>
        </p:txBody>
      </p:sp>
      <p:pic>
        <p:nvPicPr>
          <p:cNvPr id="4" name="Bilde 3">
            <a:extLst>
              <a:ext uri="{FF2B5EF4-FFF2-40B4-BE49-F238E27FC236}">
                <a16:creationId xmlns:a16="http://schemas.microsoft.com/office/drawing/2014/main" id="{0CAF6DAC-325D-0375-159A-9FD086C5A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405180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r>
              <a:rPr lang="nb-NO" dirty="0"/>
              <a:t>RISIKOVURDERING</a:t>
            </a:r>
            <a:br>
              <a:rPr lang="nb-NO" dirty="0"/>
            </a:br>
            <a:r>
              <a:rPr lang="nb-NO" sz="1600" b="1" dirty="0">
                <a:solidFill>
                  <a:srgbClr val="FF0000"/>
                </a:solidFill>
              </a:rPr>
              <a:t>Tiltak</a:t>
            </a:r>
            <a:r>
              <a:rPr lang="nb-NO" sz="1600" dirty="0">
                <a:solidFill>
                  <a:srgbClr val="FF0000"/>
                </a:solidFill>
              </a:rPr>
              <a:t> 1:</a:t>
            </a:r>
            <a:r>
              <a:rPr lang="nb-NO" sz="1600" b="1" dirty="0">
                <a:solidFill>
                  <a:srgbClr val="FF0000"/>
                </a:solidFill>
              </a:rPr>
              <a:t>Vurder alle pasienter for </a:t>
            </a:r>
            <a:r>
              <a:rPr lang="nb-NO" sz="1600" b="1" dirty="0" err="1">
                <a:solidFill>
                  <a:srgbClr val="FF0000"/>
                </a:solidFill>
              </a:rPr>
              <a:t>trykksårrisko</a:t>
            </a:r>
            <a:r>
              <a:rPr lang="nb-NO" sz="1600" b="1" dirty="0">
                <a:solidFill>
                  <a:srgbClr val="FF0000"/>
                </a:solidFill>
              </a:rPr>
              <a:t> ved innleggelse i sykehus og ved</a:t>
            </a:r>
            <a:br>
              <a:rPr lang="nb-NO" sz="1600" b="1" dirty="0">
                <a:solidFill>
                  <a:srgbClr val="FF0000"/>
                </a:solidFill>
              </a:rPr>
            </a:br>
            <a:r>
              <a:rPr lang="nb-NO" sz="1600" b="1" dirty="0">
                <a:solidFill>
                  <a:srgbClr val="FF0000"/>
                </a:solidFill>
              </a:rPr>
              <a:t>     første møte med pasient i sykehjem </a:t>
            </a:r>
            <a:br>
              <a:rPr lang="nb-NO" b="1" dirty="0"/>
            </a:br>
            <a:endParaRPr lang="nb-NO" dirty="0"/>
          </a:p>
        </p:txBody>
      </p:sp>
      <p:sp>
        <p:nvSpPr>
          <p:cNvPr id="3" name="Plassholder for innhold 2"/>
          <p:cNvSpPr>
            <a:spLocks noGrp="1"/>
          </p:cNvSpPr>
          <p:nvPr>
            <p:ph idx="1"/>
          </p:nvPr>
        </p:nvSpPr>
        <p:spPr>
          <a:xfrm>
            <a:off x="457200" y="2008292"/>
            <a:ext cx="8229600" cy="4708525"/>
          </a:xfrm>
        </p:spPr>
        <p:txBody>
          <a:bodyPr>
            <a:normAutofit/>
          </a:bodyPr>
          <a:lstStyle/>
          <a:p>
            <a:pPr marL="0" indent="0">
              <a:buNone/>
            </a:pPr>
            <a:r>
              <a:rPr lang="nb-NO" dirty="0"/>
              <a:t>Pasientsikkerhetsprogrammet har en enkel risikovurdering:</a:t>
            </a:r>
          </a:p>
          <a:p>
            <a:pPr marL="514350" indent="-514350">
              <a:buFont typeface="+mj-lt"/>
              <a:buAutoNum type="arabicPeriod"/>
            </a:pPr>
            <a:r>
              <a:rPr lang="nb-NO" dirty="0"/>
              <a:t>Har pasienten trykksår ved innleggelse/overflytting?</a:t>
            </a:r>
          </a:p>
          <a:p>
            <a:pPr marL="514350" indent="-514350">
              <a:buFont typeface="+mj-lt"/>
              <a:buAutoNum type="arabicPeriod"/>
            </a:pPr>
            <a:r>
              <a:rPr lang="nb-NO" dirty="0"/>
              <a:t>Har pasienten behov for hjelp til å endre stilling i seng eller stol?</a:t>
            </a:r>
          </a:p>
          <a:p>
            <a:pPr marL="514350" indent="-514350">
              <a:buFont typeface="+mj-lt"/>
              <a:buAutoNum type="arabicPeriod"/>
            </a:pPr>
            <a:r>
              <a:rPr lang="nb-NO" dirty="0"/>
              <a:t>Vurderer du det som sannsynlig at pasienten kan få trykksår under innleggelsen?</a:t>
            </a:r>
          </a:p>
          <a:p>
            <a:pPr marL="514350" indent="-514350">
              <a:buFont typeface="+mj-lt"/>
              <a:buAutoNum type="arabicPeriod"/>
            </a:pPr>
            <a:endParaRPr lang="nb-NO" dirty="0"/>
          </a:p>
          <a:p>
            <a:pPr marL="0" indent="0">
              <a:buNone/>
            </a:pPr>
            <a:r>
              <a:rPr lang="nb-NO" dirty="0"/>
              <a:t>Hvis JA på et av spørsmålene er pasienten i risiko og tiltak må iverksettes.</a:t>
            </a:r>
          </a:p>
          <a:p>
            <a:pPr marL="0" indent="0">
              <a:buNone/>
            </a:pPr>
            <a:r>
              <a:rPr lang="nb-NO" dirty="0"/>
              <a:t>Risikovurdering skal skje innen 4 timer etter ankomst institusjon.</a:t>
            </a:r>
          </a:p>
        </p:txBody>
      </p:sp>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5783263"/>
            <a:ext cx="2790825" cy="685800"/>
          </a:xfrm>
          <a:prstGeom prst="rect">
            <a:avLst/>
          </a:prstGeom>
        </p:spPr>
      </p:pic>
      <p:pic>
        <p:nvPicPr>
          <p:cNvPr id="5" name="Bilde 4">
            <a:extLst>
              <a:ext uri="{FF2B5EF4-FFF2-40B4-BE49-F238E27FC236}">
                <a16:creationId xmlns:a16="http://schemas.microsoft.com/office/drawing/2014/main" id="{3742AA2F-B6FE-6F9C-FE22-80F472B47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95672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FOREKOMST I NORGE</a:t>
            </a:r>
          </a:p>
        </p:txBody>
      </p:sp>
      <p:sp>
        <p:nvSpPr>
          <p:cNvPr id="3" name="Plassholder for innhold 2"/>
          <p:cNvSpPr>
            <a:spLocks noGrp="1"/>
          </p:cNvSpPr>
          <p:nvPr>
            <p:ph idx="1"/>
          </p:nvPr>
        </p:nvSpPr>
        <p:spPr/>
        <p:txBody>
          <a:bodyPr>
            <a:normAutofit/>
          </a:bodyPr>
          <a:lstStyle/>
          <a:p>
            <a:pPr marL="0" indent="0">
              <a:buNone/>
            </a:pPr>
            <a:r>
              <a:rPr lang="nb-NO" dirty="0"/>
              <a:t>Norske undersøkelser på trykksår siste år</a:t>
            </a:r>
          </a:p>
          <a:p>
            <a:r>
              <a:rPr lang="nb-NO" dirty="0"/>
              <a:t>Sykehus</a:t>
            </a:r>
          </a:p>
          <a:p>
            <a:pPr lvl="1"/>
            <a:r>
              <a:rPr lang="nb-NO" sz="1800" dirty="0"/>
              <a:t>Bredesen et al., 2015: 18.2% (220 av 1209 pasienter) </a:t>
            </a:r>
          </a:p>
          <a:p>
            <a:pPr lvl="1"/>
            <a:r>
              <a:rPr lang="nb-NO" sz="1800" dirty="0"/>
              <a:t>Johansen et al., 2015: 18% (12 av 66 pasienter) </a:t>
            </a:r>
          </a:p>
          <a:p>
            <a:pPr lvl="1"/>
            <a:r>
              <a:rPr lang="nb-NO" sz="1800" dirty="0" err="1"/>
              <a:t>Skogestad</a:t>
            </a:r>
            <a:r>
              <a:rPr lang="nb-NO" sz="1800" dirty="0"/>
              <a:t> et al., 2016: 11.9% (37 av 312 pasienter)</a:t>
            </a:r>
          </a:p>
          <a:p>
            <a:r>
              <a:rPr lang="nb-NO" dirty="0"/>
              <a:t>Sykehjem</a:t>
            </a:r>
          </a:p>
          <a:p>
            <a:pPr lvl="1"/>
            <a:r>
              <a:rPr lang="nb-NO" sz="1800" dirty="0"/>
              <a:t>Johansen et al., 2015: 48% (15 av 31 pasienter) </a:t>
            </a:r>
          </a:p>
          <a:p>
            <a:pPr lvl="1"/>
            <a:r>
              <a:rPr lang="nb-NO" sz="1800" dirty="0"/>
              <a:t>Hansen &amp; Fossum, 2016: 22% (33 av 155 pasienter)</a:t>
            </a:r>
          </a:p>
          <a:p>
            <a:r>
              <a:rPr lang="nb-NO" dirty="0"/>
              <a:t>Hjemmesykepleie </a:t>
            </a:r>
          </a:p>
          <a:p>
            <a:pPr lvl="1"/>
            <a:r>
              <a:rPr lang="nb-NO" sz="1800" dirty="0"/>
              <a:t>Johansen et al., 2015: 16.6% (5 av 31 pasienter) </a:t>
            </a:r>
          </a:p>
          <a:p>
            <a:pPr lvl="1"/>
            <a:endParaRPr lang="nb-NO" dirty="0"/>
          </a:p>
        </p:txBody>
      </p:sp>
      <p:pic>
        <p:nvPicPr>
          <p:cNvPr id="4" name="Bilde 3">
            <a:extLst>
              <a:ext uri="{FF2B5EF4-FFF2-40B4-BE49-F238E27FC236}">
                <a16:creationId xmlns:a16="http://schemas.microsoft.com/office/drawing/2014/main" id="{2F51D9C2-E6EF-1DEF-1F6A-4AC240B6A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90705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 PÅ KROPPEN</a:t>
            </a:r>
          </a:p>
        </p:txBody>
      </p:sp>
      <p:sp>
        <p:nvSpPr>
          <p:cNvPr id="3" name="Plassholder for innhold 2"/>
          <p:cNvSpPr>
            <a:spLocks noGrp="1"/>
          </p:cNvSpPr>
          <p:nvPr>
            <p:ph idx="1"/>
          </p:nvPr>
        </p:nvSpPr>
        <p:spPr>
          <a:xfrm>
            <a:off x="628650" y="1412776"/>
            <a:ext cx="7886700" cy="4351338"/>
          </a:xfrm>
        </p:spPr>
        <p:txBody>
          <a:bodyPr/>
          <a:lstStyle/>
          <a:p>
            <a:r>
              <a:rPr lang="nb-NO" dirty="0"/>
              <a:t>Over knokkelfremspring, trykk fra medisinsk teknisk utstyr ol.</a:t>
            </a:r>
          </a:p>
        </p:txBody>
      </p:sp>
      <p:pic>
        <p:nvPicPr>
          <p:cNvPr id="5" name="Bilde 4"/>
          <p:cNvPicPr>
            <a:picLocks noChangeAspect="1"/>
          </p:cNvPicPr>
          <p:nvPr/>
        </p:nvPicPr>
        <p:blipFill rotWithShape="1">
          <a:blip r:embed="rId2">
            <a:extLst>
              <a:ext uri="{28A0092B-C50C-407E-A947-70E740481C1C}">
                <a14:useLocalDpi xmlns:a14="http://schemas.microsoft.com/office/drawing/2010/main" val="0"/>
              </a:ext>
            </a:extLst>
          </a:blip>
          <a:srcRect t="4475" r="65000" b="26095"/>
          <a:stretch/>
        </p:blipFill>
        <p:spPr>
          <a:xfrm>
            <a:off x="107504" y="2782623"/>
            <a:ext cx="3200400" cy="3571102"/>
          </a:xfrm>
          <a:prstGeom prst="rect">
            <a:avLst/>
          </a:prstGeom>
        </p:spPr>
      </p:pic>
      <p:sp>
        <p:nvSpPr>
          <p:cNvPr id="4" name="TekstSylinder 3"/>
          <p:cNvSpPr txBox="1"/>
          <p:nvPr/>
        </p:nvSpPr>
        <p:spPr>
          <a:xfrm>
            <a:off x="2109428" y="4005612"/>
            <a:ext cx="3096344" cy="1200329"/>
          </a:xfrm>
          <a:prstGeom prst="rect">
            <a:avLst/>
          </a:prstGeom>
          <a:noFill/>
        </p:spPr>
        <p:txBody>
          <a:bodyPr wrap="square" rtlCol="0">
            <a:spAutoFit/>
          </a:bodyPr>
          <a:lstStyle/>
          <a:p>
            <a:r>
              <a:rPr lang="nb-NO" dirty="0"/>
              <a:t>Flest trykksår finnes på: </a:t>
            </a:r>
          </a:p>
          <a:p>
            <a:pPr marL="285750" indent="-285750">
              <a:buFont typeface="Arial" panose="020B0604020202020204" pitchFamily="34" charset="0"/>
              <a:buChar char="•"/>
            </a:pPr>
            <a:r>
              <a:rPr lang="nb-NO" dirty="0" err="1"/>
              <a:t>sakrum</a:t>
            </a:r>
            <a:r>
              <a:rPr lang="nb-NO" dirty="0"/>
              <a:t> (korsbeinet)</a:t>
            </a:r>
          </a:p>
          <a:p>
            <a:pPr marL="285750" indent="-285750">
              <a:buFont typeface="Arial" panose="020B0604020202020204" pitchFamily="34" charset="0"/>
              <a:buChar char="•"/>
            </a:pPr>
            <a:r>
              <a:rPr lang="nb-NO" dirty="0"/>
              <a:t>sitteknutene  </a:t>
            </a:r>
          </a:p>
          <a:p>
            <a:pPr marL="285750" indent="-285750">
              <a:buFont typeface="Arial" panose="020B0604020202020204" pitchFamily="34" charset="0"/>
              <a:buChar char="•"/>
            </a:pPr>
            <a:r>
              <a:rPr lang="nb-NO" dirty="0"/>
              <a:t>hæler</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139" y="2098168"/>
            <a:ext cx="1915106" cy="1125125"/>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423" y="5036431"/>
            <a:ext cx="1931428" cy="2039600"/>
          </a:xfrm>
          <a:prstGeom prst="rect">
            <a:avLst/>
          </a:prstGeom>
        </p:spPr>
      </p:pic>
      <p:pic>
        <p:nvPicPr>
          <p:cNvPr id="12" name="Bild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423" y="3223293"/>
            <a:ext cx="1908103" cy="1796735"/>
          </a:xfrm>
          <a:prstGeom prst="rect">
            <a:avLst/>
          </a:prstGeom>
        </p:spPr>
      </p:pic>
      <p:pic>
        <p:nvPicPr>
          <p:cNvPr id="8" name="Bilde 7">
            <a:extLst>
              <a:ext uri="{FF2B5EF4-FFF2-40B4-BE49-F238E27FC236}">
                <a16:creationId xmlns:a16="http://schemas.microsoft.com/office/drawing/2014/main" id="{15357385-609D-AA00-620E-D5C4CD664B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394160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274638"/>
            <a:ext cx="8229600" cy="1143000"/>
          </a:xfrm>
        </p:spPr>
        <p:txBody>
          <a:bodyPr/>
          <a:lstStyle/>
          <a:p>
            <a:pPr eaLnBrk="1" hangingPunct="1"/>
            <a:r>
              <a:rPr lang="nb-NO" altLang="nb-NO"/>
              <a:t>Rødhet</a:t>
            </a:r>
          </a:p>
        </p:txBody>
      </p:sp>
      <p:sp>
        <p:nvSpPr>
          <p:cNvPr id="81923" name="Rectangle 3"/>
          <p:cNvSpPr>
            <a:spLocks noGrp="1" noChangeArrowheads="1"/>
          </p:cNvSpPr>
          <p:nvPr>
            <p:ph type="body" idx="4294967295"/>
          </p:nvPr>
        </p:nvSpPr>
        <p:spPr>
          <a:xfrm>
            <a:off x="0" y="1600200"/>
            <a:ext cx="8229600" cy="4525963"/>
          </a:xfrm>
        </p:spPr>
        <p:txBody>
          <a:bodyPr/>
          <a:lstStyle/>
          <a:p>
            <a:pPr eaLnBrk="1" hangingPunct="1"/>
            <a:r>
              <a:rPr lang="nb-NO" altLang="nb-NO" dirty="0"/>
              <a:t>Rødt område på huden som blekner ved trykk av en finger er ikke et trykksår, men normal reaktiv hyperemi.</a:t>
            </a:r>
          </a:p>
          <a:p>
            <a:pPr eaLnBrk="1" hangingPunct="1"/>
            <a:r>
              <a:rPr lang="nb-NO" altLang="nb-NO" dirty="0"/>
              <a:t>Rødt område på huden som ikke blekner er derimot et trykksår i kategori I.</a:t>
            </a:r>
          </a:p>
        </p:txBody>
      </p:sp>
      <p:pic>
        <p:nvPicPr>
          <p:cNvPr id="2" name="Bilde 1">
            <a:extLst>
              <a:ext uri="{FF2B5EF4-FFF2-40B4-BE49-F238E27FC236}">
                <a16:creationId xmlns:a16="http://schemas.microsoft.com/office/drawing/2014/main" id="{FBC49CD1-58F8-5A2C-CFFA-004B80415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13665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763688" y="-99392"/>
            <a:ext cx="8229600" cy="1143000"/>
          </a:xfrm>
        </p:spPr>
        <p:txBody>
          <a:bodyPr/>
          <a:lstStyle/>
          <a:p>
            <a:r>
              <a:rPr lang="nb-NO" b="1" dirty="0"/>
              <a:t>RIO DE JANEIRO-erklæringen</a:t>
            </a:r>
          </a:p>
        </p:txBody>
      </p:sp>
      <p:pic>
        <p:nvPicPr>
          <p:cNvPr id="4" name="Plassholder for innhold 3"/>
          <p:cNvPicPr>
            <a:picLocks noGrp="1" noChangeAspect="1"/>
          </p:cNvPicPr>
          <p:nvPr>
            <p:ph idx="1"/>
          </p:nvPr>
        </p:nvPicPr>
        <p:blipFill rotWithShape="1">
          <a:blip r:embed="rId2"/>
          <a:srcRect l="27332" t="17732" r="29147" b="12956"/>
          <a:stretch/>
        </p:blipFill>
        <p:spPr>
          <a:xfrm>
            <a:off x="1115617" y="908720"/>
            <a:ext cx="6840760" cy="6192688"/>
          </a:xfrm>
          <a:prstGeom prst="rect">
            <a:avLst/>
          </a:prstGeom>
        </p:spPr>
      </p:pic>
    </p:spTree>
    <p:extLst>
      <p:ext uri="{BB962C8B-B14F-4D97-AF65-F5344CB8AC3E}">
        <p14:creationId xmlns:p14="http://schemas.microsoft.com/office/powerpoint/2010/main" val="371918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5" name="Plassholder for innhold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805" y="116632"/>
            <a:ext cx="8541659" cy="5979368"/>
          </a:xfrm>
        </p:spPr>
      </p:pic>
    </p:spTree>
    <p:extLst>
      <p:ext uri="{BB962C8B-B14F-4D97-AF65-F5344CB8AC3E}">
        <p14:creationId xmlns:p14="http://schemas.microsoft.com/office/powerpoint/2010/main" val="2749753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normAutofit fontScale="90000"/>
          </a:bodyPr>
          <a:lstStyle/>
          <a:p>
            <a:r>
              <a:rPr lang="nb-NO" altLang="nb-NO" dirty="0"/>
              <a:t>Kategori/grad I: Rødhet (</a:t>
            </a:r>
            <a:r>
              <a:rPr lang="nb-NO" altLang="nb-NO" dirty="0" err="1"/>
              <a:t>erythem</a:t>
            </a:r>
            <a:r>
              <a:rPr lang="nb-NO" altLang="nb-NO" dirty="0"/>
              <a:t>) som ikke blekner ved trykk </a:t>
            </a:r>
          </a:p>
        </p:txBody>
      </p:sp>
      <p:sp>
        <p:nvSpPr>
          <p:cNvPr id="2" name="Rectangle 3"/>
          <p:cNvSpPr>
            <a:spLocks noGrp="1" noChangeArrowheads="1"/>
          </p:cNvSpPr>
          <p:nvPr>
            <p:ph type="body" sz="half" idx="1"/>
          </p:nvPr>
        </p:nvSpPr>
        <p:spPr/>
        <p:txBody>
          <a:bodyPr>
            <a:normAutofit fontScale="92500" lnSpcReduction="10000"/>
          </a:bodyPr>
          <a:lstStyle/>
          <a:p>
            <a:pPr>
              <a:buNone/>
              <a:defRPr/>
            </a:pPr>
            <a:r>
              <a:rPr lang="nb-NO" altLang="nb-NO"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nb-NO" altLang="nb-NO"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Intakt hud med rødhet som ikke blekner ved trykk av et lokalisert område, vanligvis over et benfremspring. </a:t>
            </a:r>
          </a:p>
          <a:p>
            <a:pPr>
              <a:buNone/>
              <a:defRPr/>
            </a:pPr>
            <a:endParaRPr lang="nb-NO" altLang="nb-NO" sz="28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0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r>
              <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(EPUAP/NPUAP /PPPIA 2019)</a:t>
            </a:r>
            <a:endParaRPr lang="nb-NO" altLang="nb-NO" sz="20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defRPr/>
            </a:pPr>
            <a:endParaRPr lang="nb-NO" altLang="nb-NO" sz="2000" dirty="0"/>
          </a:p>
        </p:txBody>
      </p:sp>
      <p:pic>
        <p:nvPicPr>
          <p:cNvPr id="5" name="Plassholder for bilde på nett 4"/>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4954587" y="2394744"/>
            <a:ext cx="3632200" cy="2717800"/>
          </a:xfrm>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7" y="1321361"/>
            <a:ext cx="3558199" cy="2521586"/>
          </a:xfrm>
          <a:prstGeom prst="rect">
            <a:avLst/>
          </a:prstGeom>
        </p:spPr>
      </p:pic>
    </p:spTree>
    <p:extLst>
      <p:ext uri="{BB962C8B-B14F-4D97-AF65-F5344CB8AC3E}">
        <p14:creationId xmlns:p14="http://schemas.microsoft.com/office/powerpoint/2010/main" val="2676765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defRPr/>
            </a:pPr>
            <a:r>
              <a:rPr lang="nb-NO" altLang="nb-NO" sz="4000" dirty="0">
                <a:effectLst>
                  <a:outerShdw blurRad="38100" dist="38100" dir="2700000" algn="tl">
                    <a:srgbClr val="C0C0C0"/>
                  </a:outerShdw>
                </a:effectLst>
                <a:cs typeface="Times New Roman" panose="02020603050405020304" pitchFamily="18" charset="0"/>
              </a:rPr>
              <a:t>Kategori/grad II: Delvis tap av </a:t>
            </a:r>
            <a:r>
              <a:rPr lang="nb-NO" altLang="nb-NO" sz="4000" dirty="0" err="1">
                <a:effectLst>
                  <a:outerShdw blurRad="38100" dist="38100" dir="2700000" algn="tl">
                    <a:srgbClr val="C0C0C0"/>
                  </a:outerShdw>
                </a:effectLst>
                <a:cs typeface="Times New Roman" panose="02020603050405020304" pitchFamily="18" charset="0"/>
              </a:rPr>
              <a:t>dermis</a:t>
            </a:r>
            <a:endParaRPr lang="nb-NO" altLang="nb-NO" sz="4000" dirty="0">
              <a:effectLst>
                <a:outerShdw blurRad="38100" dist="38100" dir="2700000" algn="tl">
                  <a:srgbClr val="C0C0C0"/>
                </a:outerShdw>
              </a:effectLst>
              <a:cs typeface="Times New Roman" panose="02020603050405020304" pitchFamily="18" charset="0"/>
            </a:endParaRPr>
          </a:p>
        </p:txBody>
      </p:sp>
      <p:sp>
        <p:nvSpPr>
          <p:cNvPr id="39939" name="Rectangle 3"/>
          <p:cNvSpPr>
            <a:spLocks noGrp="1" noChangeArrowheads="1"/>
          </p:cNvSpPr>
          <p:nvPr>
            <p:ph type="body" sz="half" idx="1"/>
          </p:nvPr>
        </p:nvSpPr>
        <p:spPr/>
        <p:txBody>
          <a:bodyPr>
            <a:normAutofit/>
          </a:bodyPr>
          <a:lstStyle/>
          <a:p>
            <a:pPr>
              <a:buNone/>
              <a:defRPr/>
            </a:pPr>
            <a:r>
              <a:rPr lang="nb-NO" altLang="nb-NO"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nb-NO" altLang="nb-NO"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Delvis tap av </a:t>
            </a:r>
            <a:r>
              <a:rPr lang="nb-NO" altLang="nb-NO"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dermis</a:t>
            </a:r>
            <a:r>
              <a:rPr lang="nb-NO" altLang="nb-NO"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som ser ut som et overfladisk åpent sår med rød rosa </a:t>
            </a:r>
            <a:r>
              <a:rPr lang="nb-NO" altLang="nb-NO"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sårbunn</a:t>
            </a:r>
            <a:r>
              <a:rPr lang="nb-NO" altLang="nb-NO"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uten dødt vev. </a:t>
            </a:r>
          </a:p>
          <a:p>
            <a:pPr>
              <a:buNone/>
              <a:defRPr/>
            </a:pPr>
            <a:endParaRPr lang="nb-NO" altLang="nb-NO" sz="2400"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400"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400"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400"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400"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endParaRPr lang="nb-NO" altLang="nb-NO" sz="24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buNone/>
              <a:defRPr/>
            </a:pPr>
            <a:r>
              <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(EPUAP/NPUAP /PPPIA 2019)</a:t>
            </a:r>
          </a:p>
          <a:p>
            <a:pPr eaLnBrk="1" hangingPunct="1">
              <a:buFontTx/>
              <a:buNone/>
              <a:defRPr/>
            </a:pPr>
            <a:endParaRPr lang="nb-NO" altLang="nb-NO" sz="1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defRPr/>
            </a:pPr>
            <a:endParaRPr lang="nb-NO" altLang="nb-NO" sz="2000" dirty="0"/>
          </a:p>
        </p:txBody>
      </p:sp>
      <p:pic>
        <p:nvPicPr>
          <p:cNvPr id="3" name="Plassholder for bilde på nett 2"/>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4648200" y="980728"/>
            <a:ext cx="4244975" cy="5185122"/>
          </a:xfrm>
        </p:spPr>
      </p:pic>
    </p:spTree>
    <p:extLst>
      <p:ext uri="{BB962C8B-B14F-4D97-AF65-F5344CB8AC3E}">
        <p14:creationId xmlns:p14="http://schemas.microsoft.com/office/powerpoint/2010/main" val="201225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nb-NO" altLang="nb-NO" sz="4000" dirty="0">
                <a:effectLst>
                  <a:outerShdw blurRad="38100" dist="38100" dir="2700000" algn="tl">
                    <a:srgbClr val="C0C0C0"/>
                  </a:outerShdw>
                </a:effectLst>
                <a:cs typeface="Times New Roman" panose="02020603050405020304" pitchFamily="18" charset="0"/>
              </a:rPr>
              <a:t>Kategori/grad III: Tap av hele </a:t>
            </a:r>
            <a:r>
              <a:rPr lang="nb-NO" altLang="nb-NO" sz="4000" dirty="0" err="1">
                <a:effectLst>
                  <a:outerShdw blurRad="38100" dist="38100" dir="2700000" algn="tl">
                    <a:srgbClr val="C0C0C0"/>
                  </a:outerShdw>
                </a:effectLst>
                <a:cs typeface="Times New Roman" panose="02020603050405020304" pitchFamily="18" charset="0"/>
              </a:rPr>
              <a:t>hudlaget</a:t>
            </a:r>
            <a:endParaRPr lang="nb-NO" altLang="nb-NO" sz="4000" dirty="0">
              <a:effectLst>
                <a:outerShdw blurRad="38100" dist="38100" dir="2700000" algn="tl">
                  <a:srgbClr val="C0C0C0"/>
                </a:outerShdw>
              </a:effectLst>
              <a:cs typeface="Times New Roman" panose="02020603050405020304" pitchFamily="18" charset="0"/>
            </a:endParaRPr>
          </a:p>
        </p:txBody>
      </p:sp>
      <p:sp>
        <p:nvSpPr>
          <p:cNvPr id="43011" name="Rectangle 3"/>
          <p:cNvSpPr>
            <a:spLocks noGrp="1" noChangeArrowheads="1"/>
          </p:cNvSpPr>
          <p:nvPr>
            <p:ph type="body" sz="half" idx="1"/>
          </p:nvPr>
        </p:nvSpPr>
        <p:spPr/>
        <p:txBody>
          <a:bodyPr>
            <a:normAutofit fontScale="92500" lnSpcReduction="20000"/>
          </a:bodyPr>
          <a:lstStyle/>
          <a:p>
            <a:pPr>
              <a:lnSpc>
                <a:spcPct val="90000"/>
              </a:lnSpc>
              <a:buNone/>
              <a:defRPr/>
            </a:pPr>
            <a:r>
              <a:rPr lang="nb-NO" altLang="nb-NO"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nb-NO" altLang="nb-NO" sz="26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Tap av hele </a:t>
            </a:r>
            <a:r>
              <a:rPr lang="nb-NO" altLang="nb-NO" sz="26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hudlaget</a:t>
            </a:r>
            <a:r>
              <a:rPr lang="nb-NO" altLang="nb-NO" sz="26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Subkutant fett kan være synlig, men ben, sener eller muskler er ikke blottlagt. Dødt vev kan forekomme, men skjuler ikke dybden av </a:t>
            </a:r>
            <a:r>
              <a:rPr lang="nb-NO" altLang="nb-NO" sz="26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vevstap</a:t>
            </a:r>
            <a:r>
              <a:rPr lang="nb-NO" altLang="nb-NO" sz="26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Kan inkludere underminering og tunneldannelse. </a:t>
            </a:r>
          </a:p>
          <a:p>
            <a:pPr>
              <a:lnSpc>
                <a:spcPct val="90000"/>
              </a:lnSpc>
              <a:buNone/>
              <a:defRPr/>
            </a:pPr>
            <a:endPar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None/>
              <a:defRPr/>
            </a:pPr>
            <a:endPar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None/>
              <a:defRPr/>
            </a:pPr>
            <a:endPar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None/>
              <a:defRPr/>
            </a:pPr>
            <a:endPar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None/>
              <a:defRPr/>
            </a:pPr>
            <a:endPar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None/>
              <a:defRPr/>
            </a:pPr>
            <a:endPar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None/>
              <a:defRPr/>
            </a:pPr>
            <a:endPar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lnSpc>
                <a:spcPct val="90000"/>
              </a:lnSpc>
              <a:buNone/>
              <a:defRPr/>
            </a:pPr>
            <a:r>
              <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(EPUAP/NPUAP /PPPIA 2019)</a:t>
            </a:r>
          </a:p>
          <a:p>
            <a:pPr>
              <a:lnSpc>
                <a:spcPct val="90000"/>
              </a:lnSpc>
              <a:defRPr/>
            </a:pPr>
            <a:endParaRPr lang="nb-NO" altLang="nb-NO" sz="2000" dirty="0"/>
          </a:p>
        </p:txBody>
      </p:sp>
      <p:pic>
        <p:nvPicPr>
          <p:cNvPr id="3" name="Plassholder for bilde på nett 2"/>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tretch>
            <a:fillRect/>
          </a:stretch>
        </p:blipFill>
        <p:spPr>
          <a:xfrm>
            <a:off x="4860032" y="1301923"/>
            <a:ext cx="4059391" cy="3044543"/>
          </a:xfrm>
        </p:spPr>
      </p:pic>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3807" y="4468209"/>
            <a:ext cx="3131840" cy="2348880"/>
          </a:xfrm>
          <a:prstGeom prst="rect">
            <a:avLst/>
          </a:prstGeom>
        </p:spPr>
      </p:pic>
    </p:spTree>
    <p:extLst>
      <p:ext uri="{BB962C8B-B14F-4D97-AF65-F5344CB8AC3E}">
        <p14:creationId xmlns:p14="http://schemas.microsoft.com/office/powerpoint/2010/main" val="3219385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85800" y="381000"/>
            <a:ext cx="7772400" cy="914400"/>
          </a:xfrm>
        </p:spPr>
        <p:txBody>
          <a:bodyPr>
            <a:normAutofit/>
          </a:bodyPr>
          <a:lstStyle/>
          <a:p>
            <a:r>
              <a:rPr lang="nn-NO" altLang="nb-NO" dirty="0"/>
              <a:t>Kategori/grad IV: Tap av alle </a:t>
            </a:r>
            <a:r>
              <a:rPr lang="nn-NO" altLang="nb-NO" dirty="0" err="1"/>
              <a:t>vevslag</a:t>
            </a:r>
            <a:r>
              <a:rPr lang="nn-NO" altLang="nb-NO" dirty="0"/>
              <a:t> </a:t>
            </a:r>
            <a:br>
              <a:rPr lang="nb-NO" altLang="nb-NO" sz="2400" b="0" dirty="0">
                <a:latin typeface="Arial" panose="020B0604020202020204" pitchFamily="34" charset="0"/>
              </a:rPr>
            </a:br>
            <a:endParaRPr lang="nb-NO" altLang="nb-NO" sz="2400" b="0" dirty="0">
              <a:latin typeface="Arial" panose="020B0604020202020204" pitchFamily="34" charset="0"/>
            </a:endParaRPr>
          </a:p>
        </p:txBody>
      </p:sp>
      <p:sp>
        <p:nvSpPr>
          <p:cNvPr id="91139" name="Rectangle 3"/>
          <p:cNvSpPr>
            <a:spLocks noGrp="1" noChangeArrowheads="1"/>
          </p:cNvSpPr>
          <p:nvPr>
            <p:ph type="body" sz="half" idx="1"/>
          </p:nvPr>
        </p:nvSpPr>
        <p:spPr>
          <a:xfrm>
            <a:off x="685800" y="1371600"/>
            <a:ext cx="3810000" cy="4724400"/>
          </a:xfrm>
        </p:spPr>
        <p:txBody>
          <a:bodyPr>
            <a:noAutofit/>
          </a:bodyPr>
          <a:lstStyle/>
          <a:p>
            <a:pPr>
              <a:buNone/>
              <a:defRPr/>
            </a:pPr>
            <a:r>
              <a:rPr lang="nb-NO" altLang="ko-KR" sz="1800" dirty="0">
                <a:effectLst>
                  <a:outerShdw blurRad="38100" dist="38100" dir="2700000" algn="tl">
                    <a:srgbClr val="C0C0C0"/>
                  </a:outerShdw>
                </a:effectLst>
                <a:latin typeface="Times New Roman" panose="02020603050405020304" pitchFamily="18" charset="0"/>
                <a:ea typeface="굴림" panose="020B0600000101010101" pitchFamily="34" charset="-127"/>
              </a:rPr>
              <a:t>	</a:t>
            </a:r>
            <a:r>
              <a:rPr lang="nb-NO" altLang="ko-KR" sz="2400" dirty="0">
                <a:effectLst>
                  <a:outerShdw blurRad="38100" dist="38100" dir="2700000" algn="tl">
                    <a:srgbClr val="C0C0C0"/>
                  </a:outerShdw>
                </a:effectLst>
                <a:latin typeface="Times New Roman" panose="02020603050405020304" pitchFamily="18" charset="0"/>
                <a:ea typeface="굴림" panose="020B0600000101010101" pitchFamily="34" charset="-127"/>
              </a:rPr>
              <a:t>Gjennomgående tap av vev med blottlagt ben, sener eller muskulatur. Dødt vev eller sårskorpe kan forekomme. Omfatter ofte underminering og tunneldannelse. </a:t>
            </a:r>
          </a:p>
          <a:p>
            <a:pPr>
              <a:buNone/>
              <a:defRPr/>
            </a:pPr>
            <a:endParaRPr lang="nb-NO" altLang="nb-NO" sz="2400" b="1" dirty="0">
              <a:solidFill>
                <a:schemeClr val="accent1"/>
              </a:solidFill>
              <a:effectLst>
                <a:outerShdw blurRad="38100" dist="38100" dir="2700000" algn="tl">
                  <a:srgbClr val="C0C0C0"/>
                </a:outerShdw>
              </a:effectLst>
              <a:latin typeface="Times New Roman" panose="02020603050405020304" pitchFamily="18" charset="0"/>
              <a:ea typeface="굴림" panose="020B0600000101010101" pitchFamily="34" charset="-127"/>
              <a:cs typeface="Times New Roman" panose="02020603050405020304" pitchFamily="18" charset="0"/>
            </a:endParaRPr>
          </a:p>
          <a:p>
            <a:pPr>
              <a:buNone/>
              <a:defRPr/>
            </a:pPr>
            <a:endParaRPr lang="nb-NO" altLang="nb-NO" sz="2400" b="1" dirty="0">
              <a:solidFill>
                <a:schemeClr val="accent1"/>
              </a:solidFill>
              <a:effectLst>
                <a:outerShdw blurRad="38100" dist="38100" dir="2700000" algn="tl">
                  <a:srgbClr val="C0C0C0"/>
                </a:outerShdw>
              </a:effectLst>
              <a:latin typeface="Times New Roman" panose="02020603050405020304" pitchFamily="18" charset="0"/>
              <a:ea typeface="굴림" panose="020B0600000101010101" pitchFamily="34" charset="-127"/>
              <a:cs typeface="Times New Roman" panose="02020603050405020304" pitchFamily="18" charset="0"/>
            </a:endParaRPr>
          </a:p>
          <a:p>
            <a:pPr>
              <a:buNone/>
              <a:defRPr/>
            </a:pPr>
            <a:endParaRPr lang="nb-NO" altLang="nb-NO" sz="2400" b="1" dirty="0">
              <a:solidFill>
                <a:schemeClr val="accent1"/>
              </a:solidFill>
              <a:effectLst>
                <a:outerShdw blurRad="38100" dist="38100" dir="2700000" algn="tl">
                  <a:srgbClr val="C0C0C0"/>
                </a:outerShdw>
              </a:effectLst>
              <a:latin typeface="Times New Roman" panose="02020603050405020304" pitchFamily="18" charset="0"/>
              <a:ea typeface="굴림" panose="020B0600000101010101" pitchFamily="34" charset="-127"/>
              <a:cs typeface="Times New Roman" panose="02020603050405020304" pitchFamily="18" charset="0"/>
            </a:endParaRPr>
          </a:p>
          <a:p>
            <a:pPr>
              <a:buNone/>
              <a:defRPr/>
            </a:pPr>
            <a:endParaRPr lang="nb-NO" altLang="nb-NO" sz="2400" b="1" dirty="0">
              <a:solidFill>
                <a:schemeClr val="accent1"/>
              </a:solidFill>
              <a:effectLst>
                <a:outerShdw blurRad="38100" dist="38100" dir="2700000" algn="tl">
                  <a:srgbClr val="C0C0C0"/>
                </a:outerShdw>
              </a:effectLst>
              <a:latin typeface="Times New Roman" panose="02020603050405020304" pitchFamily="18" charset="0"/>
              <a:ea typeface="굴림" panose="020B0600000101010101" pitchFamily="34" charset="-127"/>
              <a:cs typeface="Times New Roman" panose="02020603050405020304" pitchFamily="18" charset="0"/>
            </a:endParaRPr>
          </a:p>
          <a:p>
            <a:pPr>
              <a:buNone/>
              <a:defRPr/>
            </a:pPr>
            <a:r>
              <a:rPr lang="nb-NO" altLang="nb-NO" sz="2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(EPUAP/NPUAP /PPPIA 2019)</a:t>
            </a:r>
          </a:p>
          <a:p>
            <a:pPr>
              <a:buNone/>
              <a:defRPr/>
            </a:pPr>
            <a:endParaRPr lang="nb-NO" altLang="ko-KR" sz="2000" dirty="0">
              <a:effectLst>
                <a:outerShdw blurRad="38100" dist="38100" dir="2700000" algn="tl">
                  <a:srgbClr val="C0C0C0"/>
                </a:outerShdw>
              </a:effectLst>
              <a:latin typeface="Times New Roman" panose="02020603050405020304" pitchFamily="18" charset="0"/>
              <a:ea typeface="굴림" panose="020B0600000101010101" pitchFamily="34" charset="-127"/>
            </a:endParaRPr>
          </a:p>
          <a:p>
            <a:pPr eaLnBrk="1" hangingPunct="1">
              <a:buFontTx/>
              <a:buNone/>
              <a:defRPr/>
            </a:pPr>
            <a:r>
              <a:rPr lang="nb-NO" altLang="nb-NO" sz="20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3" name="Plassholder for bilde på nett 2"/>
          <p:cNvSpPr>
            <a:spLocks noGrp="1"/>
          </p:cNvSpPr>
          <p:nvPr>
            <p:ph type="clipArt" sz="half" idx="2"/>
          </p:nvPr>
        </p:nvSpPr>
        <p:spPr>
          <a:xfrm>
            <a:off x="4785894" y="1371600"/>
            <a:ext cx="4244975" cy="4824412"/>
          </a:xfrm>
        </p:spPr>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086" y="1121085"/>
            <a:ext cx="4194820" cy="4974915"/>
          </a:xfrm>
          <a:prstGeom prst="rect">
            <a:avLst/>
          </a:prstGeom>
        </p:spPr>
      </p:pic>
    </p:spTree>
    <p:extLst>
      <p:ext uri="{BB962C8B-B14F-4D97-AF65-F5344CB8AC3E}">
        <p14:creationId xmlns:p14="http://schemas.microsoft.com/office/powerpoint/2010/main" val="2669064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Ikke klassifiserbare trykksår: ukjent dybde</a:t>
            </a:r>
          </a:p>
        </p:txBody>
      </p:sp>
      <p:pic>
        <p:nvPicPr>
          <p:cNvPr id="7" name="Plassholder for innhold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526194" y="1196752"/>
            <a:ext cx="3617806" cy="2592288"/>
          </a:xfrm>
        </p:spPr>
      </p:pic>
      <p:pic>
        <p:nvPicPr>
          <p:cNvPr id="8" name="Plassholder for innhold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794250" y="2667794"/>
            <a:ext cx="3556000" cy="2667000"/>
          </a:xfrm>
        </p:spPr>
      </p:pic>
      <p:sp>
        <p:nvSpPr>
          <p:cNvPr id="3" name="Rektangel 2"/>
          <p:cNvSpPr/>
          <p:nvPr/>
        </p:nvSpPr>
        <p:spPr>
          <a:xfrm>
            <a:off x="533400" y="1844412"/>
            <a:ext cx="4038600" cy="5078313"/>
          </a:xfrm>
          <a:prstGeom prst="rect">
            <a:avLst/>
          </a:prstGeom>
        </p:spPr>
        <p:txBody>
          <a:bodyPr wrap="square">
            <a:spAutoFit/>
          </a:bodyPr>
          <a:lstStyle/>
          <a:p>
            <a:r>
              <a:rPr lang="nb-NO" sz="2400" dirty="0">
                <a:latin typeface="Times New Roman" panose="02020603050405020304" pitchFamily="18" charset="0"/>
                <a:cs typeface="Times New Roman" panose="02020603050405020304" pitchFamily="18" charset="0"/>
              </a:rPr>
              <a:t>Gjennomgående tap av vev der sårbunnen er dekket av dødt vev/nekrose (gul, gulbrun, grå, grønn eller brun) og/eller sårskorpe (gulbrun, brun eller svart). </a:t>
            </a: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r>
              <a:rPr lang="nb-NO" altLang="nb-NO"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(EPUAP/NPUAP /PPPIA 2019)</a:t>
            </a:r>
          </a:p>
          <a:p>
            <a:endParaRPr lang="nb-NO" dirty="0"/>
          </a:p>
        </p:txBody>
      </p:sp>
    </p:spTree>
    <p:extLst>
      <p:ext uri="{BB962C8B-B14F-4D97-AF65-F5344CB8AC3E}">
        <p14:creationId xmlns:p14="http://schemas.microsoft.com/office/powerpoint/2010/main" val="427718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t>Dyp vevsskade: ukjent dybde </a:t>
            </a:r>
          </a:p>
        </p:txBody>
      </p:sp>
      <p:sp>
        <p:nvSpPr>
          <p:cNvPr id="3" name="Plassholder for innhold 2"/>
          <p:cNvSpPr>
            <a:spLocks noGrp="1"/>
          </p:cNvSpPr>
          <p:nvPr>
            <p:ph sz="half" idx="1"/>
          </p:nvPr>
        </p:nvSpPr>
        <p:spPr/>
        <p:txBody>
          <a:bodyPr>
            <a:normAutofit fontScale="25000" lnSpcReduction="20000"/>
          </a:bodyPr>
          <a:lstStyle/>
          <a:p>
            <a:pPr marL="0" indent="0">
              <a:buNone/>
            </a:pPr>
            <a:r>
              <a:rPr lang="nb-NO" sz="9600" dirty="0">
                <a:latin typeface="Times New Roman" panose="02020603050405020304" pitchFamily="18" charset="0"/>
                <a:cs typeface="Times New Roman" panose="02020603050405020304" pitchFamily="18" charset="0"/>
              </a:rPr>
              <a:t>Lilla eller rødbrunt lokalisert område med misfarget intakt hud eller blodfylt blemme som har oppstått fordi trykk, friksjon eller skjærende krefter har medført skade på underliggende vev. </a:t>
            </a:r>
          </a:p>
          <a:p>
            <a:endParaRPr lang="nb-NO" altLang="nb-NO" sz="72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sz="72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sz="72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sz="72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sz="72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endParaRPr lang="nb-NO" altLang="nb-NO" sz="7200" b="1" dirty="0">
              <a:solidFill>
                <a:schemeClr val="accent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0" indent="0">
              <a:buNone/>
            </a:pPr>
            <a:r>
              <a:rPr lang="nb-NO" altLang="nb-NO" sz="6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(EPUAP/NPUAP /PPPIA 2019)</a:t>
            </a:r>
          </a:p>
          <a:p>
            <a:endParaRPr lang="nb-NO" dirty="0"/>
          </a:p>
        </p:txBody>
      </p:sp>
      <p:pic>
        <p:nvPicPr>
          <p:cNvPr id="5" name="Plassholder for innhold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9150" y="2070453"/>
            <a:ext cx="3886200" cy="3861681"/>
          </a:xfrm>
          <a:prstGeom prst="rect">
            <a:avLst/>
          </a:prstGeom>
        </p:spPr>
      </p:pic>
    </p:spTree>
    <p:extLst>
      <p:ext uri="{BB962C8B-B14F-4D97-AF65-F5344CB8AC3E}">
        <p14:creationId xmlns:p14="http://schemas.microsoft.com/office/powerpoint/2010/main" val="10409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923680"/>
            <a:ext cx="8229600" cy="1143000"/>
          </a:xfrm>
        </p:spPr>
        <p:txBody>
          <a:bodyPr>
            <a:normAutofit fontScale="90000"/>
          </a:bodyPr>
          <a:lstStyle/>
          <a:p>
            <a:r>
              <a:rPr lang="da-DK" sz="4000" b="1" dirty="0"/>
              <a:t>ER DETTE ET TRYKKSÅR?</a:t>
            </a:r>
            <a:br>
              <a:rPr lang="da-DK" sz="4000" b="1" dirty="0"/>
            </a:br>
            <a:endParaRPr lang="da-DK" sz="4000" b="1" dirty="0">
              <a:solidFill>
                <a:srgbClr val="FF0000"/>
              </a:solidFill>
            </a:endParaRPr>
          </a:p>
        </p:txBody>
      </p:sp>
      <p:pic>
        <p:nvPicPr>
          <p:cNvPr id="7" name="Plassholder for innhold 6"/>
          <p:cNvPicPr>
            <a:picLocks noGrp="1" noChangeAspect="1"/>
          </p:cNvPicPr>
          <p:nvPr>
            <p:ph idx="1"/>
          </p:nvPr>
        </p:nvPicPr>
        <p:blipFill>
          <a:blip r:embed="rId2"/>
          <a:stretch>
            <a:fillRect/>
          </a:stretch>
        </p:blipFill>
        <p:spPr>
          <a:xfrm>
            <a:off x="2667000" y="2121694"/>
            <a:ext cx="3810000" cy="3759200"/>
          </a:xfrm>
          <a:prstGeom prst="rect">
            <a:avLst/>
          </a:prstGeom>
        </p:spPr>
      </p:pic>
      <p:sp>
        <p:nvSpPr>
          <p:cNvPr id="4" name="Pladsholder til diasnummer 3"/>
          <p:cNvSpPr>
            <a:spLocks noGrp="1"/>
          </p:cNvSpPr>
          <p:nvPr>
            <p:ph type="sldNum" sz="quarter" idx="12"/>
          </p:nvPr>
        </p:nvSpPr>
        <p:spPr/>
        <p:txBody>
          <a:bodyPr/>
          <a:lstStyle/>
          <a:p>
            <a:fld id="{8D1E1983-3406-48DD-8E89-3BA11BD01CA2}" type="slidenum">
              <a:rPr lang="da-DK" altLang="da-DK" smtClean="0"/>
              <a:pPr/>
              <a:t>27</a:t>
            </a:fld>
            <a:endParaRPr lang="da-DK" altLang="da-DK"/>
          </a:p>
        </p:txBody>
      </p:sp>
      <p:pic>
        <p:nvPicPr>
          <p:cNvPr id="3" name="Bilde 2">
            <a:extLst>
              <a:ext uri="{FF2B5EF4-FFF2-40B4-BE49-F238E27FC236}">
                <a16:creationId xmlns:a16="http://schemas.microsoft.com/office/drawing/2014/main" id="{57C916C2-5C85-BD17-93B6-B519D396D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274638"/>
            <a:ext cx="1087623" cy="642033"/>
          </a:xfrm>
          <a:prstGeom prst="rect">
            <a:avLst/>
          </a:prstGeom>
        </p:spPr>
      </p:pic>
    </p:spTree>
    <p:extLst>
      <p:ext uri="{BB962C8B-B14F-4D97-AF65-F5344CB8AC3E}">
        <p14:creationId xmlns:p14="http://schemas.microsoft.com/office/powerpoint/2010/main" val="38714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908720"/>
            <a:ext cx="8229600" cy="5217443"/>
          </a:xfrm>
        </p:spPr>
        <p:txBody>
          <a:bodyPr/>
          <a:lstStyle/>
          <a:p>
            <a:pPr marL="457200" lvl="1" indent="0">
              <a:buNone/>
            </a:pPr>
            <a:r>
              <a:rPr lang="nb-NO" sz="5400" dirty="0">
                <a:solidFill>
                  <a:srgbClr val="FF0000"/>
                </a:solidFill>
              </a:rPr>
              <a:t>NEI!   </a:t>
            </a:r>
          </a:p>
          <a:p>
            <a:pPr marL="457200" lvl="1" indent="0">
              <a:buNone/>
            </a:pPr>
            <a:r>
              <a:rPr lang="nb-NO" dirty="0">
                <a:solidFill>
                  <a:srgbClr val="FF0000"/>
                </a:solidFill>
              </a:rPr>
              <a:t>Det er Inkontinens assosiert dermatitt (IAD),</a:t>
            </a:r>
            <a:br>
              <a:rPr lang="nb-NO" dirty="0">
                <a:solidFill>
                  <a:srgbClr val="FF0000"/>
                </a:solidFill>
              </a:rPr>
            </a:br>
            <a:r>
              <a:rPr lang="nb-NO" dirty="0">
                <a:solidFill>
                  <a:srgbClr val="FF0000"/>
                </a:solidFill>
              </a:rPr>
              <a:t>en</a:t>
            </a:r>
            <a:r>
              <a:rPr lang="nb-NO" dirty="0"/>
              <a:t> </a:t>
            </a:r>
            <a:r>
              <a:rPr lang="nb-NO" dirty="0">
                <a:solidFill>
                  <a:srgbClr val="FF0000"/>
                </a:solidFill>
              </a:rPr>
              <a:t>differensialdiagnose:</a:t>
            </a:r>
          </a:p>
          <a:p>
            <a:pPr marL="457200" lvl="1" indent="0">
              <a:buNone/>
            </a:pPr>
            <a:endParaRPr lang="nb-NO" dirty="0">
              <a:solidFill>
                <a:srgbClr val="FF0000"/>
              </a:solidFill>
            </a:endParaRPr>
          </a:p>
          <a:p>
            <a:pPr lvl="1"/>
            <a:r>
              <a:rPr lang="nb-NO" dirty="0"/>
              <a:t>Irritasjon og inflammasjon </a:t>
            </a:r>
            <a:r>
              <a:rPr lang="nb-NO" dirty="0" err="1"/>
              <a:t>pga</a:t>
            </a:r>
            <a:r>
              <a:rPr lang="nb-NO" dirty="0"/>
              <a:t> urin og/eller avføring</a:t>
            </a:r>
          </a:p>
          <a:p>
            <a:pPr marL="457200" lvl="1" indent="0">
              <a:buNone/>
            </a:pPr>
            <a:endParaRPr lang="nb-NO" dirty="0"/>
          </a:p>
          <a:p>
            <a:pPr lvl="1"/>
            <a:r>
              <a:rPr lang="nb-NO" dirty="0"/>
              <a:t>Varierer fra rødhet, hudavskrapning til alvorlig hudskade og sår</a:t>
            </a:r>
          </a:p>
        </p:txBody>
      </p:sp>
      <p:pic>
        <p:nvPicPr>
          <p:cNvPr id="2" name="Bilde 1">
            <a:extLst>
              <a:ext uri="{FF2B5EF4-FFF2-40B4-BE49-F238E27FC236}">
                <a16:creationId xmlns:a16="http://schemas.microsoft.com/office/drawing/2014/main" id="{C7AF916D-CCF1-CFCD-D5AE-6FF8740E6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953382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FORSKJELL IAD/TRYKKSÅR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187129345"/>
              </p:ext>
            </p:extLst>
          </p:nvPr>
        </p:nvGraphicFramePr>
        <p:xfrm>
          <a:off x="539552" y="1196752"/>
          <a:ext cx="8229600" cy="4145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nb-NO" altLang="nb-NO" sz="2000" b="1" i="0" u="none" strike="noStrike" cap="none" normalizeH="0" baseline="0" dirty="0">
                        <a:ln>
                          <a:noFill/>
                        </a:ln>
                        <a:solidFill>
                          <a:srgbClr val="262626"/>
                        </a:solidFill>
                        <a:effectLst/>
                        <a:latin typeface="Calibri" pitchFamily="34" charset="0"/>
                        <a:ea typeface="ＭＳ Ｐゴシック" charset="-128"/>
                      </a:endParaRP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dirty="0">
                          <a:ln>
                            <a:noFill/>
                          </a:ln>
                          <a:solidFill>
                            <a:srgbClr val="262626"/>
                          </a:solidFill>
                          <a:effectLst/>
                          <a:latin typeface="Calibri" pitchFamily="34" charset="0"/>
                          <a:ea typeface="ＭＳ Ｐゴシック" charset="-128"/>
                        </a:rPr>
                        <a:t>Inkontinens assosiert dermatitt</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dirty="0">
                          <a:ln>
                            <a:noFill/>
                          </a:ln>
                          <a:solidFill>
                            <a:srgbClr val="262626"/>
                          </a:solidFill>
                          <a:effectLst/>
                          <a:latin typeface="Calibri" pitchFamily="34" charset="0"/>
                          <a:ea typeface="ＭＳ Ｐゴシック" charset="-128"/>
                        </a:rPr>
                        <a:t>Trykksår</a:t>
                      </a:r>
                    </a:p>
                  </a:txBody>
                  <a:tcPr marT="45715" marB="45715" horzOverflow="overflow"/>
                </a:tc>
                <a:extLst>
                  <a:ext uri="{0D108BD9-81ED-4DB2-BD59-A6C34878D82A}">
                    <a16:rowId xmlns:a16="http://schemas.microsoft.com/office/drawing/2014/main" val="10000"/>
                  </a:ext>
                </a:extLst>
              </a:tr>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dirty="0">
                          <a:ln>
                            <a:noFill/>
                          </a:ln>
                          <a:solidFill>
                            <a:srgbClr val="262626"/>
                          </a:solidFill>
                          <a:effectLst/>
                          <a:latin typeface="Calibri" pitchFamily="34" charset="0"/>
                          <a:ea typeface="ＭＳ Ｐゴシック" charset="-128"/>
                        </a:rPr>
                        <a:t>Årsak</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Fuktighet (+ friksjon)</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Trykk/skjærekrefter</a:t>
                      </a:r>
                    </a:p>
                  </a:txBody>
                  <a:tcPr marT="45715" marB="45715" horzOverflow="overflow"/>
                </a:tc>
                <a:extLst>
                  <a:ext uri="{0D108BD9-81ED-4DB2-BD59-A6C34878D82A}">
                    <a16:rowId xmlns:a16="http://schemas.microsoft.com/office/drawing/2014/main" val="10001"/>
                  </a:ext>
                </a:extLst>
              </a:tr>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a:ln>
                            <a:noFill/>
                          </a:ln>
                          <a:solidFill>
                            <a:srgbClr val="262626"/>
                          </a:solidFill>
                          <a:effectLst/>
                          <a:latin typeface="Calibri" pitchFamily="34" charset="0"/>
                          <a:ea typeface="ＭＳ Ｐゴシック" charset="-128"/>
                        </a:rPr>
                        <a:t>Lokalisasjon</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Peri-anal (kløft)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Hudfolder</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Beinfremspring</a:t>
                      </a:r>
                    </a:p>
                  </a:txBody>
                  <a:tcPr marT="45715" marB="45715" horzOverflow="overflow"/>
                </a:tc>
                <a:extLst>
                  <a:ext uri="{0D108BD9-81ED-4DB2-BD59-A6C34878D82A}">
                    <a16:rowId xmlns:a16="http://schemas.microsoft.com/office/drawing/2014/main" val="10002"/>
                  </a:ext>
                </a:extLst>
              </a:tr>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a:ln>
                            <a:noFill/>
                          </a:ln>
                          <a:solidFill>
                            <a:srgbClr val="262626"/>
                          </a:solidFill>
                          <a:effectLst/>
                          <a:latin typeface="Calibri" pitchFamily="34" charset="0"/>
                          <a:ea typeface="ＭＳ Ｐゴシック" charset="-128"/>
                        </a:rPr>
                        <a:t>Fasong</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Diffuse – speilsår (kissing ulcer)</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1 sted</a:t>
                      </a:r>
                    </a:p>
                  </a:txBody>
                  <a:tcPr marT="45715" marB="45715" horzOverflow="overflow"/>
                </a:tc>
                <a:extLst>
                  <a:ext uri="{0D108BD9-81ED-4DB2-BD59-A6C34878D82A}">
                    <a16:rowId xmlns:a16="http://schemas.microsoft.com/office/drawing/2014/main" val="10003"/>
                  </a:ext>
                </a:extLst>
              </a:tr>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a:ln>
                            <a:noFill/>
                          </a:ln>
                          <a:solidFill>
                            <a:srgbClr val="262626"/>
                          </a:solidFill>
                          <a:effectLst/>
                          <a:latin typeface="Calibri" pitchFamily="34" charset="0"/>
                          <a:ea typeface="ＭＳ Ｐゴシック" charset="-128"/>
                        </a:rPr>
                        <a:t>Dybde</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Overfladisk</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Overfladisk-dyp</a:t>
                      </a:r>
                    </a:p>
                  </a:txBody>
                  <a:tcPr marT="45715" marB="45715" horzOverflow="overflow"/>
                </a:tc>
                <a:extLst>
                  <a:ext uri="{0D108BD9-81ED-4DB2-BD59-A6C34878D82A}">
                    <a16:rowId xmlns:a16="http://schemas.microsoft.com/office/drawing/2014/main" val="10004"/>
                  </a:ext>
                </a:extLst>
              </a:tr>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a:ln>
                            <a:noFill/>
                          </a:ln>
                          <a:solidFill>
                            <a:srgbClr val="262626"/>
                          </a:solidFill>
                          <a:effectLst/>
                          <a:latin typeface="Calibri" pitchFamily="34" charset="0"/>
                          <a:ea typeface="ＭＳ Ｐゴシック" charset="-128"/>
                        </a:rPr>
                        <a:t>Nekrose</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Mulig</a:t>
                      </a:r>
                    </a:p>
                  </a:txBody>
                  <a:tcPr marT="45715" marB="45715" horzOverflow="overflow"/>
                </a:tc>
                <a:extLst>
                  <a:ext uri="{0D108BD9-81ED-4DB2-BD59-A6C34878D82A}">
                    <a16:rowId xmlns:a16="http://schemas.microsoft.com/office/drawing/2014/main" val="10005"/>
                  </a:ext>
                </a:extLst>
              </a:tr>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a:ln>
                            <a:noFill/>
                          </a:ln>
                          <a:solidFill>
                            <a:srgbClr val="262626"/>
                          </a:solidFill>
                          <a:effectLst/>
                          <a:latin typeface="Calibri" pitchFamily="34" charset="0"/>
                          <a:ea typeface="ＭＳ Ｐゴシック" charset="-128"/>
                        </a:rPr>
                        <a:t>Sårkanter</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Diffuse, uregelmessige</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Tydlige kanter</a:t>
                      </a:r>
                    </a:p>
                  </a:txBody>
                  <a:tcPr marT="45715" marB="45715" horzOverflow="overflow"/>
                </a:tc>
                <a:extLst>
                  <a:ext uri="{0D108BD9-81ED-4DB2-BD59-A6C34878D82A}">
                    <a16:rowId xmlns:a16="http://schemas.microsoft.com/office/drawing/2014/main" val="10006"/>
                  </a:ext>
                </a:extLst>
              </a:tr>
              <a:tr h="370840">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1" i="0" u="none" strike="noStrike" cap="none" normalizeH="0" baseline="0">
                          <a:ln>
                            <a:noFill/>
                          </a:ln>
                          <a:solidFill>
                            <a:srgbClr val="262626"/>
                          </a:solidFill>
                          <a:effectLst/>
                          <a:latin typeface="Calibri" pitchFamily="34" charset="0"/>
                          <a:ea typeface="ＭＳ Ｐゴシック" charset="-128"/>
                        </a:rPr>
                        <a:t>Farge</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a:ln>
                            <a:noFill/>
                          </a:ln>
                          <a:solidFill>
                            <a:srgbClr val="262626"/>
                          </a:solidFill>
                          <a:effectLst/>
                          <a:latin typeface="Calibri" pitchFamily="34" charset="0"/>
                          <a:ea typeface="ＭＳ Ｐゴシック" charset="-128"/>
                        </a:rPr>
                        <a:t>Ulik rødhetsgrad</a:t>
                      </a:r>
                    </a:p>
                  </a:txBody>
                  <a:tcPr marT="45715" marB="45715" horzOverflow="overflow"/>
                </a:tc>
                <a:tc>
                  <a:txBody>
                    <a:bodyPr/>
                    <a:lstStyle>
                      <a:lvl1pPr>
                        <a:spcBef>
                          <a:spcPct val="20000"/>
                        </a:spcBef>
                        <a:defRPr sz="2000">
                          <a:solidFill>
                            <a:srgbClr val="262626"/>
                          </a:solidFill>
                          <a:latin typeface="Calibri" pitchFamily="34" charset="0"/>
                          <a:ea typeface="ＭＳ Ｐゴシック" charset="-128"/>
                        </a:defRPr>
                      </a:lvl1pPr>
                      <a:lvl2pPr>
                        <a:spcBef>
                          <a:spcPct val="20000"/>
                        </a:spcBef>
                        <a:defRPr sz="2000">
                          <a:solidFill>
                            <a:srgbClr val="262626"/>
                          </a:solidFill>
                          <a:latin typeface="Calibri" pitchFamily="34" charset="0"/>
                          <a:ea typeface="ＭＳ Ｐゴシック" charset="-128"/>
                        </a:defRPr>
                      </a:lvl2pPr>
                      <a:lvl3pPr>
                        <a:spcBef>
                          <a:spcPct val="20000"/>
                        </a:spcBef>
                        <a:buFont typeface="Wingdings" pitchFamily="2" charset="2"/>
                        <a:defRPr>
                          <a:solidFill>
                            <a:srgbClr val="262626"/>
                          </a:solidFill>
                          <a:latin typeface="Calibri" pitchFamily="34" charset="0"/>
                          <a:ea typeface="ＭＳ Ｐゴシック" charset="-128"/>
                        </a:defRPr>
                      </a:lvl3pPr>
                      <a:lvl4pPr>
                        <a:spcBef>
                          <a:spcPct val="20000"/>
                        </a:spcBef>
                        <a:defRPr sz="1600">
                          <a:solidFill>
                            <a:srgbClr val="262626"/>
                          </a:solidFill>
                          <a:latin typeface="Calibri" pitchFamily="34" charset="0"/>
                          <a:ea typeface="ＭＳ Ｐゴシック" charset="-128"/>
                        </a:defRPr>
                      </a:lvl4pPr>
                      <a:lvl5pPr>
                        <a:spcBef>
                          <a:spcPct val="20000"/>
                        </a:spcBef>
                        <a:buFont typeface="Wingdings" pitchFamily="2" charset="2"/>
                        <a:defRPr sz="1400">
                          <a:solidFill>
                            <a:srgbClr val="262626"/>
                          </a:solidFill>
                          <a:latin typeface="Calibri" pitchFamily="34" charset="0"/>
                          <a:ea typeface="ＭＳ Ｐゴシック" charset="-128"/>
                        </a:defRPr>
                      </a:lvl5pPr>
                      <a:lvl6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6pPr>
                      <a:lvl7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7pPr>
                      <a:lvl8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8pPr>
                      <a:lvl9pPr eaLnBrk="0" fontAlgn="base" hangingPunct="0">
                        <a:spcBef>
                          <a:spcPct val="20000"/>
                        </a:spcBef>
                        <a:spcAft>
                          <a:spcPct val="0"/>
                        </a:spcAft>
                        <a:buFont typeface="Wingdings" pitchFamily="2" charset="2"/>
                        <a:defRPr sz="1400">
                          <a:solidFill>
                            <a:srgbClr val="262626"/>
                          </a:solidFill>
                          <a:latin typeface="Calibri" pitchFamily="34"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b-NO" altLang="nb-NO" sz="2000" b="0" i="0" u="none" strike="noStrike" cap="none" normalizeH="0" baseline="0" dirty="0">
                          <a:ln>
                            <a:noFill/>
                          </a:ln>
                          <a:solidFill>
                            <a:srgbClr val="262626"/>
                          </a:solidFill>
                          <a:effectLst/>
                          <a:latin typeface="Calibri" pitchFamily="34" charset="0"/>
                          <a:ea typeface="ＭＳ Ｐゴシック" charset="-128"/>
                        </a:rPr>
                        <a:t>Lik rødhetsgrad</a:t>
                      </a:r>
                    </a:p>
                  </a:txBody>
                  <a:tcPr marT="45715" marB="45715" horzOverflow="overflow"/>
                </a:tc>
                <a:extLst>
                  <a:ext uri="{0D108BD9-81ED-4DB2-BD59-A6C34878D82A}">
                    <a16:rowId xmlns:a16="http://schemas.microsoft.com/office/drawing/2014/main" val="10007"/>
                  </a:ext>
                </a:extLst>
              </a:tr>
            </a:tbl>
          </a:graphicData>
        </a:graphic>
      </p:graphicFrame>
      <p:sp>
        <p:nvSpPr>
          <p:cNvPr id="3" name="TekstSylinder 2"/>
          <p:cNvSpPr txBox="1"/>
          <p:nvPr/>
        </p:nvSpPr>
        <p:spPr>
          <a:xfrm>
            <a:off x="683568" y="5661248"/>
            <a:ext cx="2520280" cy="369332"/>
          </a:xfrm>
          <a:prstGeom prst="rect">
            <a:avLst/>
          </a:prstGeom>
          <a:noFill/>
        </p:spPr>
        <p:txBody>
          <a:bodyPr wrap="square" rtlCol="0">
            <a:spAutoFit/>
          </a:bodyPr>
          <a:lstStyle/>
          <a:p>
            <a:r>
              <a:rPr lang="nb-NO" dirty="0"/>
              <a:t>Kilde: </a:t>
            </a:r>
            <a:r>
              <a:rPr lang="nb-NO" dirty="0" err="1"/>
              <a:t>Beeckman</a:t>
            </a:r>
            <a:r>
              <a:rPr lang="nb-NO" dirty="0"/>
              <a:t>, 2017</a:t>
            </a:r>
          </a:p>
        </p:txBody>
      </p:sp>
    </p:spTree>
    <p:extLst>
      <p:ext uri="{BB962C8B-B14F-4D97-AF65-F5344CB8AC3E}">
        <p14:creationId xmlns:p14="http://schemas.microsoft.com/office/powerpoint/2010/main" val="427204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Internasjonal retningslinje for forebygging og behandling av trykksår</a:t>
            </a:r>
          </a:p>
        </p:txBody>
      </p:sp>
      <p:sp>
        <p:nvSpPr>
          <p:cNvPr id="3" name="Plassholder for innhold 2"/>
          <p:cNvSpPr>
            <a:spLocks noGrp="1"/>
          </p:cNvSpPr>
          <p:nvPr>
            <p:ph idx="1"/>
          </p:nvPr>
        </p:nvSpPr>
        <p:spPr/>
        <p:txBody>
          <a:bodyPr/>
          <a:lstStyle/>
          <a:p>
            <a:pPr marL="0" indent="0" algn="ctr">
              <a:buNone/>
            </a:pPr>
            <a:r>
              <a:rPr lang="nb-NO" dirty="0"/>
              <a:t>European </a:t>
            </a:r>
            <a:r>
              <a:rPr lang="nb-NO" dirty="0" err="1"/>
              <a:t>Pressure</a:t>
            </a:r>
            <a:r>
              <a:rPr lang="nb-NO" dirty="0"/>
              <a:t> </a:t>
            </a:r>
            <a:r>
              <a:rPr lang="nb-NO" dirty="0" err="1"/>
              <a:t>Ulcer</a:t>
            </a:r>
            <a:r>
              <a:rPr lang="nb-NO" dirty="0"/>
              <a:t> </a:t>
            </a:r>
            <a:r>
              <a:rPr lang="nb-NO" dirty="0" err="1"/>
              <a:t>Advisory</a:t>
            </a:r>
            <a:r>
              <a:rPr lang="nb-NO" dirty="0"/>
              <a:t> Panel</a:t>
            </a:r>
          </a:p>
          <a:p>
            <a:pPr marL="0" indent="0" algn="ctr">
              <a:buNone/>
            </a:pPr>
            <a:r>
              <a:rPr lang="nb-NO" dirty="0">
                <a:hlinkClick r:id="rId2"/>
              </a:rPr>
              <a:t>www.epuap.org</a:t>
            </a:r>
            <a:r>
              <a:rPr lang="nb-NO" dirty="0"/>
              <a:t> </a:t>
            </a:r>
          </a:p>
          <a:p>
            <a:pPr marL="0" indent="0" algn="ctr">
              <a:buNone/>
            </a:pPr>
            <a:endParaRPr lang="nb-NO" dirty="0"/>
          </a:p>
        </p:txBody>
      </p:sp>
      <p:pic>
        <p:nvPicPr>
          <p:cNvPr id="6" name="Bilde 5"/>
          <p:cNvPicPr>
            <a:picLocks noChangeAspect="1"/>
          </p:cNvPicPr>
          <p:nvPr/>
        </p:nvPicPr>
        <p:blipFill>
          <a:blip r:embed="rId3"/>
          <a:stretch>
            <a:fillRect/>
          </a:stretch>
        </p:blipFill>
        <p:spPr>
          <a:xfrm>
            <a:off x="3275856" y="2780928"/>
            <a:ext cx="2592288" cy="3974206"/>
          </a:xfrm>
          <a:prstGeom prst="rect">
            <a:avLst/>
          </a:prstGeom>
        </p:spPr>
      </p:pic>
      <p:pic>
        <p:nvPicPr>
          <p:cNvPr id="4" name="Bilde 3">
            <a:extLst>
              <a:ext uri="{FF2B5EF4-FFF2-40B4-BE49-F238E27FC236}">
                <a16:creationId xmlns:a16="http://schemas.microsoft.com/office/drawing/2014/main" id="{1BAF6A67-47AB-93EF-358A-BDAEE8A12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480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1839" y="620688"/>
            <a:ext cx="8229600" cy="1354162"/>
          </a:xfrm>
        </p:spPr>
        <p:txBody>
          <a:bodyPr>
            <a:normAutofit/>
          </a:bodyPr>
          <a:lstStyle/>
          <a:p>
            <a:r>
              <a:rPr lang="nb-NO" dirty="0"/>
              <a:t>TRYKKSÅRFOREBYGGENDE TILTAK</a:t>
            </a:r>
            <a:br>
              <a:rPr lang="nb-NO" dirty="0"/>
            </a:br>
            <a:r>
              <a:rPr lang="nb-NO" dirty="0">
                <a:solidFill>
                  <a:srgbClr val="FF0000"/>
                </a:solidFill>
              </a:rPr>
              <a:t>hva skal vi HUSKE?</a:t>
            </a:r>
          </a:p>
        </p:txBody>
      </p:sp>
      <p:sp>
        <p:nvSpPr>
          <p:cNvPr id="3" name="Plassholder for innhold 2"/>
          <p:cNvSpPr>
            <a:spLocks noGrp="1"/>
          </p:cNvSpPr>
          <p:nvPr>
            <p:ph idx="1"/>
          </p:nvPr>
        </p:nvSpPr>
        <p:spPr>
          <a:xfrm>
            <a:off x="467544" y="2060848"/>
            <a:ext cx="8229600" cy="4525963"/>
          </a:xfrm>
        </p:spPr>
        <p:txBody>
          <a:bodyPr/>
          <a:lstStyle/>
          <a:p>
            <a:r>
              <a:rPr lang="nb-NO" sz="3600" b="1" dirty="0">
                <a:solidFill>
                  <a:srgbClr val="FF0000"/>
                </a:solidFill>
              </a:rPr>
              <a:t>H</a:t>
            </a:r>
            <a:r>
              <a:rPr lang="nb-NO" dirty="0"/>
              <a:t>udvurdering</a:t>
            </a:r>
          </a:p>
          <a:p>
            <a:r>
              <a:rPr lang="nb-NO" sz="3600" b="1" dirty="0">
                <a:solidFill>
                  <a:srgbClr val="FF0000"/>
                </a:solidFill>
              </a:rPr>
              <a:t>U</a:t>
            </a:r>
            <a:r>
              <a:rPr lang="nb-NO" dirty="0"/>
              <a:t>nderlag</a:t>
            </a:r>
          </a:p>
          <a:p>
            <a:r>
              <a:rPr lang="nb-NO" sz="3600" b="1" dirty="0">
                <a:solidFill>
                  <a:srgbClr val="FF0000"/>
                </a:solidFill>
              </a:rPr>
              <a:t>S</a:t>
            </a:r>
            <a:r>
              <a:rPr lang="nb-NO" dirty="0"/>
              <a:t>tillingsendring</a:t>
            </a:r>
          </a:p>
          <a:p>
            <a:r>
              <a:rPr lang="nb-NO" sz="3600" b="1" dirty="0">
                <a:solidFill>
                  <a:srgbClr val="FF0000"/>
                </a:solidFill>
              </a:rPr>
              <a:t>K</a:t>
            </a:r>
            <a:r>
              <a:rPr lang="nb-NO" dirty="0"/>
              <a:t>ontinenspleie</a:t>
            </a:r>
          </a:p>
          <a:p>
            <a:r>
              <a:rPr lang="nb-NO" sz="3600" b="1" dirty="0">
                <a:solidFill>
                  <a:srgbClr val="FF0000"/>
                </a:solidFill>
              </a:rPr>
              <a:t>E</a:t>
            </a:r>
            <a:r>
              <a:rPr lang="nb-NO" dirty="0"/>
              <a:t>rnæring</a:t>
            </a:r>
          </a:p>
          <a:p>
            <a:pPr marL="0" indent="0">
              <a:buNone/>
            </a:pPr>
            <a:r>
              <a:rPr lang="nb-NO" dirty="0"/>
              <a:t>    (Bjøro og Bredesen, 2011)</a:t>
            </a:r>
          </a:p>
        </p:txBody>
      </p:sp>
      <p:pic>
        <p:nvPicPr>
          <p:cNvPr id="4" name="Bilde 3">
            <a:extLst>
              <a:ext uri="{FF2B5EF4-FFF2-40B4-BE49-F238E27FC236}">
                <a16:creationId xmlns:a16="http://schemas.microsoft.com/office/drawing/2014/main" id="{AD75DA45-6016-8040-475A-F61F677C9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273963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611560" y="-99392"/>
            <a:ext cx="7956847" cy="1346535"/>
          </a:xfrm>
        </p:spPr>
        <p:txBody>
          <a:bodyPr>
            <a:normAutofit/>
          </a:bodyPr>
          <a:lstStyle/>
          <a:p>
            <a:pPr algn="l"/>
            <a:r>
              <a:rPr lang="nb-NO" sz="2800" dirty="0"/>
              <a:t>                             </a:t>
            </a:r>
            <a:r>
              <a:rPr lang="nb-NO" sz="2000" dirty="0"/>
              <a:t> </a:t>
            </a:r>
            <a:r>
              <a:rPr lang="nb-NO" sz="2000" b="1" dirty="0">
                <a:solidFill>
                  <a:srgbClr val="FF0000"/>
                </a:solidFill>
              </a:rPr>
              <a:t>7 tiltak for forebygging og behandling av</a:t>
            </a:r>
          </a:p>
        </p:txBody>
      </p:sp>
      <p:sp>
        <p:nvSpPr>
          <p:cNvPr id="3" name="Undertittel 2"/>
          <p:cNvSpPr>
            <a:spLocks noGrp="1"/>
          </p:cNvSpPr>
          <p:nvPr>
            <p:ph type="subTitle" idx="1"/>
          </p:nvPr>
        </p:nvSpPr>
        <p:spPr>
          <a:xfrm>
            <a:off x="1331640" y="1461666"/>
            <a:ext cx="6840760" cy="4896544"/>
          </a:xfrm>
        </p:spPr>
        <p:txBody>
          <a:bodyPr>
            <a:normAutofit fontScale="40000" lnSpcReduction="20000"/>
          </a:bodyPr>
          <a:lstStyle/>
          <a:p>
            <a:pPr algn="l"/>
            <a:endParaRPr lang="nb-NO" dirty="0"/>
          </a:p>
          <a:p>
            <a:pPr algn="l"/>
            <a:r>
              <a:rPr lang="nb-NO" sz="3400" b="1" dirty="0"/>
              <a:t>1. Vurder alle pasienter for </a:t>
            </a:r>
            <a:r>
              <a:rPr lang="nb-NO" sz="3400" b="1" dirty="0" err="1"/>
              <a:t>trykksårrisko</a:t>
            </a:r>
            <a:r>
              <a:rPr lang="nb-NO" sz="3400" b="1" dirty="0"/>
              <a:t> ved innleggelse i sykehus og ved</a:t>
            </a:r>
          </a:p>
          <a:p>
            <a:pPr algn="l"/>
            <a:r>
              <a:rPr lang="nb-NO" sz="3400" b="1" dirty="0"/>
              <a:t>     første møte med pasient i sykehjem </a:t>
            </a:r>
          </a:p>
          <a:p>
            <a:pPr algn="l"/>
            <a:endParaRPr lang="nb-NO" sz="3400" b="1" dirty="0"/>
          </a:p>
          <a:p>
            <a:pPr algn="l"/>
            <a:r>
              <a:rPr lang="nb-NO" sz="3400" b="1" dirty="0"/>
              <a:t> 2: Sikre nødvendig trykkfordelende utstyr/underlag hos alle </a:t>
            </a:r>
          </a:p>
          <a:p>
            <a:pPr algn="l"/>
            <a:r>
              <a:rPr lang="nb-NO" sz="3400" b="1" dirty="0"/>
              <a:t>                risikopasienter</a:t>
            </a:r>
          </a:p>
          <a:p>
            <a:pPr algn="l"/>
            <a:endParaRPr lang="nb-NO" sz="3400" b="1" dirty="0"/>
          </a:p>
          <a:p>
            <a:pPr algn="l"/>
            <a:r>
              <a:rPr lang="nb-NO" sz="3400" b="1" dirty="0"/>
              <a:t>3: Undersøk regelmessig huden til alle risikopasienter</a:t>
            </a:r>
          </a:p>
          <a:p>
            <a:pPr algn="l"/>
            <a:endParaRPr lang="nb-NO" sz="3400" b="1" dirty="0"/>
          </a:p>
          <a:p>
            <a:pPr algn="l"/>
            <a:r>
              <a:rPr lang="nb-NO" sz="3400" b="1" dirty="0"/>
              <a:t>4: Sikre stillingsforandring og/eller aktivitet hos alle risikopasienter</a:t>
            </a:r>
          </a:p>
          <a:p>
            <a:pPr algn="l"/>
            <a:endParaRPr lang="nb-NO" sz="3400" b="1" dirty="0"/>
          </a:p>
          <a:p>
            <a:pPr algn="l"/>
            <a:r>
              <a:rPr lang="nb-NO" sz="3400" b="1" dirty="0"/>
              <a:t>5: Kartlegg og vurder ernæringsstatus hos alle risikopasienter</a:t>
            </a:r>
          </a:p>
          <a:p>
            <a:pPr algn="l"/>
            <a:endParaRPr lang="nb-NO" sz="3400" b="1" dirty="0"/>
          </a:p>
          <a:p>
            <a:pPr algn="l"/>
            <a:r>
              <a:rPr lang="nb-NO" sz="3400" b="1" dirty="0"/>
              <a:t>6: Involver pasienter og pårørende i planlegging og gjennomføring av </a:t>
            </a:r>
          </a:p>
          <a:p>
            <a:pPr algn="l"/>
            <a:r>
              <a:rPr lang="nb-NO" sz="3400" b="1" dirty="0"/>
              <a:t>                trykksårforebyggende tiltak</a:t>
            </a:r>
          </a:p>
          <a:p>
            <a:pPr algn="l"/>
            <a:endParaRPr lang="nb-NO" sz="3400" b="1" dirty="0"/>
          </a:p>
          <a:p>
            <a:pPr algn="l"/>
            <a:r>
              <a:rPr lang="nb-NO" sz="3400" b="1" dirty="0"/>
              <a:t>7: Informer om trykksårrisiko og forebyggende tiltak ved henvisning,</a:t>
            </a:r>
          </a:p>
          <a:p>
            <a:pPr algn="l"/>
            <a:r>
              <a:rPr lang="nb-NO" sz="3400" b="1" dirty="0"/>
              <a:t>               utskrivelse og overflytting</a:t>
            </a:r>
          </a:p>
          <a:p>
            <a:pPr algn="l"/>
            <a:r>
              <a:rPr lang="nb-NO" sz="3400" b="1" dirty="0"/>
              <a:t> </a:t>
            </a:r>
          </a:p>
        </p:txBody>
      </p:sp>
      <p:sp>
        <p:nvSpPr>
          <p:cNvPr id="5" name="Plassholder for lysbildenummer 4"/>
          <p:cNvSpPr>
            <a:spLocks noGrp="1"/>
          </p:cNvSpPr>
          <p:nvPr>
            <p:ph type="sldNum" sz="quarter" idx="12"/>
          </p:nvPr>
        </p:nvSpPr>
        <p:spPr/>
        <p:txBody>
          <a:bodyPr/>
          <a:lstStyle/>
          <a:p>
            <a:fld id="{4EA7E75D-08E9-4C5A-A178-15AACEEF769E}" type="slidenum">
              <a:rPr lang="da-DK" altLang="da-DK" smtClean="0"/>
              <a:pPr/>
              <a:t>31</a:t>
            </a:fld>
            <a:endParaRPr lang="da-DK" altLang="da-DK"/>
          </a:p>
        </p:txBody>
      </p:sp>
      <p:pic>
        <p:nvPicPr>
          <p:cNvPr id="7" name="Bild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171" y="404664"/>
            <a:ext cx="1355395" cy="352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Bild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83710"/>
            <a:ext cx="19081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2519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br>
              <a:rPr lang="nb-NO" dirty="0"/>
            </a:br>
            <a:r>
              <a:rPr lang="nb-NO" dirty="0"/>
              <a:t>Hudvurdering</a:t>
            </a:r>
            <a:br>
              <a:rPr lang="nb-NO" dirty="0"/>
            </a:br>
            <a:r>
              <a:rPr lang="nb-NO" sz="1600" dirty="0">
                <a:solidFill>
                  <a:srgbClr val="FF0000"/>
                </a:solidFill>
              </a:rPr>
              <a:t>Tiltak 3: Undersøk regelmessig huden til alle risikopasienter?</a:t>
            </a:r>
            <a:br>
              <a:rPr lang="nb-NO" sz="1600" dirty="0">
                <a:solidFill>
                  <a:srgbClr val="FF0000"/>
                </a:solidFill>
              </a:rPr>
            </a:br>
            <a:br>
              <a:rPr lang="nb-NO" dirty="0"/>
            </a:br>
            <a:endParaRPr lang="nb-NO" dirty="0"/>
          </a:p>
        </p:txBody>
      </p:sp>
      <p:sp>
        <p:nvSpPr>
          <p:cNvPr id="3" name="Plassholder for innhold 2"/>
          <p:cNvSpPr>
            <a:spLocks noGrp="1"/>
          </p:cNvSpPr>
          <p:nvPr>
            <p:ph idx="1"/>
          </p:nvPr>
        </p:nvSpPr>
        <p:spPr/>
        <p:txBody>
          <a:bodyPr/>
          <a:lstStyle/>
          <a:p>
            <a:r>
              <a:rPr lang="nb-NO" dirty="0"/>
              <a:t>Alle risikopasienter får huden over beinfremspring undersøkt minst en gang daglig for trykkskade</a:t>
            </a:r>
          </a:p>
          <a:p>
            <a:pPr lvl="1"/>
            <a:r>
              <a:rPr lang="nb-NO" dirty="0"/>
              <a:t>Obs trykk fra medisinsk teknisk utstyr</a:t>
            </a:r>
          </a:p>
          <a:p>
            <a:pPr lvl="1"/>
            <a:r>
              <a:rPr lang="nb-NO" dirty="0"/>
              <a:t>Skumbandasjer kan redusere skjærekrefter/friksjon over beinfremspring, men huden under må observeres daglig</a:t>
            </a:r>
          </a:p>
        </p:txBody>
      </p:sp>
      <p:pic>
        <p:nvPicPr>
          <p:cNvPr id="5" name="Bilde 4">
            <a:extLst>
              <a:ext uri="{FF2B5EF4-FFF2-40B4-BE49-F238E27FC236}">
                <a16:creationId xmlns:a16="http://schemas.microsoft.com/office/drawing/2014/main" id="{EA18A59A-5647-6299-B134-AFF5B7359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26437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2142" y="260648"/>
            <a:ext cx="8928992" cy="1080120"/>
          </a:xfrm>
        </p:spPr>
        <p:txBody>
          <a:bodyPr>
            <a:normAutofit fontScale="90000"/>
          </a:bodyPr>
          <a:lstStyle/>
          <a:p>
            <a:r>
              <a:rPr lang="nb-NO" dirty="0"/>
              <a:t>Trykkfordelende underlag </a:t>
            </a:r>
            <a:br>
              <a:rPr lang="nb-NO" dirty="0">
                <a:solidFill>
                  <a:srgbClr val="FF0000"/>
                </a:solidFill>
              </a:rPr>
            </a:br>
            <a:r>
              <a:rPr lang="nb-NO" sz="1600" dirty="0">
                <a:solidFill>
                  <a:srgbClr val="FF0000"/>
                </a:solidFill>
              </a:rPr>
              <a:t>Tiltak 2: Sikre nødvendig trykkfordelende utstyr/underlag hos alle risikopasienter</a:t>
            </a:r>
            <a:br>
              <a:rPr lang="nb-NO" sz="1800" dirty="0">
                <a:solidFill>
                  <a:srgbClr val="FF0000"/>
                </a:solidFill>
              </a:rPr>
            </a:br>
            <a:br>
              <a:rPr lang="nb-NO" sz="1800" dirty="0">
                <a:solidFill>
                  <a:srgbClr val="FF0000"/>
                </a:solidFill>
              </a:rPr>
            </a:br>
            <a:endParaRPr lang="nb-NO" sz="1800" dirty="0">
              <a:solidFill>
                <a:srgbClr val="FF0000"/>
              </a:solidFill>
            </a:endParaRPr>
          </a:p>
        </p:txBody>
      </p:sp>
      <p:sp>
        <p:nvSpPr>
          <p:cNvPr id="3" name="Plassholder for innhold 2"/>
          <p:cNvSpPr>
            <a:spLocks noGrp="1"/>
          </p:cNvSpPr>
          <p:nvPr>
            <p:ph idx="1"/>
          </p:nvPr>
        </p:nvSpPr>
        <p:spPr/>
        <p:txBody>
          <a:bodyPr>
            <a:normAutofit/>
          </a:bodyPr>
          <a:lstStyle/>
          <a:p>
            <a:r>
              <a:rPr lang="nb-NO" dirty="0"/>
              <a:t>Madrassvalg utfra risiko</a:t>
            </a:r>
          </a:p>
          <a:p>
            <a:pPr lvl="1"/>
            <a:r>
              <a:rPr lang="nb-NO" dirty="0"/>
              <a:t>Alle risikopasienter bør ha en bedre madrass enn standard sykehusmadrass</a:t>
            </a:r>
          </a:p>
          <a:p>
            <a:pPr lvl="1"/>
            <a:endParaRPr lang="nb-NO" dirty="0"/>
          </a:p>
          <a:p>
            <a:r>
              <a:rPr lang="nb-NO" dirty="0"/>
              <a:t>Viskoelastisk/høyspesifisert skummadrass</a:t>
            </a:r>
          </a:p>
          <a:p>
            <a:r>
              <a:rPr lang="nb-NO" dirty="0"/>
              <a:t>Høyspesifisert trykkfordelende underlag eller Vekseltrykkmadrass, </a:t>
            </a:r>
          </a:p>
          <a:p>
            <a:pPr marL="0" indent="0">
              <a:buNone/>
            </a:pPr>
            <a:r>
              <a:rPr lang="nb-NO" dirty="0">
                <a:solidFill>
                  <a:srgbClr val="FF0000"/>
                </a:solidFill>
              </a:rPr>
              <a:t>     </a:t>
            </a:r>
            <a:r>
              <a:rPr lang="nb-NO" sz="2400" dirty="0" err="1">
                <a:solidFill>
                  <a:srgbClr val="000000"/>
                </a:solidFill>
              </a:rPr>
              <a:t>evt</a:t>
            </a:r>
            <a:r>
              <a:rPr lang="nb-NO" sz="2400" dirty="0">
                <a:solidFill>
                  <a:srgbClr val="000000"/>
                </a:solidFill>
              </a:rPr>
              <a:t> </a:t>
            </a:r>
            <a:r>
              <a:rPr lang="nb-NO" sz="2400" dirty="0" err="1">
                <a:solidFill>
                  <a:srgbClr val="000000"/>
                </a:solidFill>
              </a:rPr>
              <a:t>Low</a:t>
            </a:r>
            <a:r>
              <a:rPr lang="nb-NO" sz="2400" dirty="0">
                <a:solidFill>
                  <a:srgbClr val="000000"/>
                </a:solidFill>
              </a:rPr>
              <a:t>-air loss madrass, </a:t>
            </a:r>
            <a:r>
              <a:rPr lang="nb-NO" sz="2400" dirty="0" err="1">
                <a:solidFill>
                  <a:srgbClr val="000000"/>
                </a:solidFill>
              </a:rPr>
              <a:t>Clinitronseng</a:t>
            </a:r>
            <a:endParaRPr lang="nb-NO" sz="2400" dirty="0">
              <a:solidFill>
                <a:srgbClr val="000000"/>
              </a:solidFill>
            </a:endParaRPr>
          </a:p>
          <a:p>
            <a:pPr marL="0" indent="0">
              <a:buNone/>
            </a:pPr>
            <a:endParaRPr lang="nb-NO" sz="2400" dirty="0">
              <a:solidFill>
                <a:srgbClr val="000000"/>
              </a:solidFill>
            </a:endParaRPr>
          </a:p>
          <a:p>
            <a:r>
              <a:rPr lang="nb-NO" dirty="0">
                <a:solidFill>
                  <a:srgbClr val="000000"/>
                </a:solidFill>
              </a:rPr>
              <a:t>Puter i stol</a:t>
            </a:r>
          </a:p>
          <a:p>
            <a:endParaRPr lang="nb-NO" dirty="0"/>
          </a:p>
          <a:p>
            <a:r>
              <a:rPr lang="nb-NO" dirty="0"/>
              <a:t>Hæler avlastes i seng, SELV med TRYKKFORDELENDE madrass</a:t>
            </a:r>
          </a:p>
        </p:txBody>
      </p:sp>
      <p:pic>
        <p:nvPicPr>
          <p:cNvPr id="4" name="Bilde 3">
            <a:extLst>
              <a:ext uri="{FF2B5EF4-FFF2-40B4-BE49-F238E27FC236}">
                <a16:creationId xmlns:a16="http://schemas.microsoft.com/office/drawing/2014/main" id="{FECBF4D3-2222-6648-9953-8387894B4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47881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29341" y="836712"/>
            <a:ext cx="8229600" cy="1143000"/>
          </a:xfrm>
        </p:spPr>
        <p:txBody>
          <a:bodyPr>
            <a:normAutofit fontScale="90000"/>
          </a:bodyPr>
          <a:lstStyle/>
          <a:p>
            <a:br>
              <a:rPr lang="nb-NO" dirty="0"/>
            </a:br>
            <a:r>
              <a:rPr lang="nb-NO" dirty="0"/>
              <a:t>Stillingsendring</a:t>
            </a:r>
            <a:br>
              <a:rPr lang="nb-NO" dirty="0"/>
            </a:br>
            <a:r>
              <a:rPr lang="nb-NO" sz="1600" dirty="0">
                <a:solidFill>
                  <a:srgbClr val="FF0000"/>
                </a:solidFill>
              </a:rPr>
              <a:t>Tiltak</a:t>
            </a:r>
            <a:r>
              <a:rPr lang="nb-NO" sz="1600" dirty="0"/>
              <a:t> </a:t>
            </a:r>
            <a:r>
              <a:rPr lang="nb-NO" sz="1600" dirty="0">
                <a:solidFill>
                  <a:srgbClr val="FF0000"/>
                </a:solidFill>
              </a:rPr>
              <a:t>4: Sikre stillingsforandring og/eller aktivitet hos alle risikopasienter</a:t>
            </a:r>
            <a:br>
              <a:rPr lang="nb-NO" dirty="0"/>
            </a:br>
            <a:endParaRPr lang="nb-NO" dirty="0"/>
          </a:p>
        </p:txBody>
      </p:sp>
      <p:sp>
        <p:nvSpPr>
          <p:cNvPr id="3" name="Plassholder for innhold 2"/>
          <p:cNvSpPr>
            <a:spLocks noGrp="1"/>
          </p:cNvSpPr>
          <p:nvPr>
            <p:ph idx="1"/>
          </p:nvPr>
        </p:nvSpPr>
        <p:spPr>
          <a:xfrm>
            <a:off x="442145" y="2492896"/>
            <a:ext cx="8229600" cy="4525963"/>
          </a:xfrm>
        </p:spPr>
        <p:txBody>
          <a:bodyPr>
            <a:normAutofit/>
          </a:bodyPr>
          <a:lstStyle/>
          <a:p>
            <a:r>
              <a:rPr lang="nb-NO" sz="2400" dirty="0"/>
              <a:t>Ingen fasit på hvor hyppig dette skal være, men må betraktes utfra risiko og hudvurdering.</a:t>
            </a:r>
          </a:p>
          <a:p>
            <a:pPr lvl="1"/>
            <a:r>
              <a:rPr lang="nb-NO" sz="2400" dirty="0"/>
              <a:t>Snuliste/frekvens dokumentert i behandlingsplan (1.-4. timer)</a:t>
            </a:r>
          </a:p>
          <a:p>
            <a:pPr lvl="1"/>
            <a:r>
              <a:rPr lang="nb-NO" sz="2400" dirty="0"/>
              <a:t>Selv pasienter som har trykkfordelende madrass trenger hjelp til stillingsendring</a:t>
            </a:r>
          </a:p>
          <a:p>
            <a:pPr lvl="1"/>
            <a:r>
              <a:rPr lang="nb-NO" sz="2400" dirty="0"/>
              <a:t>Ikke legg pasient over på hud som fortsatt er rød</a:t>
            </a:r>
          </a:p>
          <a:p>
            <a:pPr lvl="1"/>
            <a:r>
              <a:rPr lang="nb-NO" sz="2400" dirty="0"/>
              <a:t>Bruk hjelpemidler for å redusere skjærekrefter ved stillingsendring</a:t>
            </a:r>
          </a:p>
        </p:txBody>
      </p:sp>
      <p:pic>
        <p:nvPicPr>
          <p:cNvPr id="6" name="Bilde 5">
            <a:extLst>
              <a:ext uri="{FF2B5EF4-FFF2-40B4-BE49-F238E27FC236}">
                <a16:creationId xmlns:a16="http://schemas.microsoft.com/office/drawing/2014/main" id="{EB5993EE-632A-172F-BB96-0F4E328D13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81060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r>
              <a:rPr lang="nb-NO" dirty="0"/>
              <a:t>30 graders skrå liggeposisjon avlaster best</a:t>
            </a:r>
          </a:p>
          <a:p>
            <a:endParaRPr lang="nb-NO" dirty="0"/>
          </a:p>
        </p:txBody>
      </p:sp>
      <p:sp>
        <p:nvSpPr>
          <p:cNvPr id="4" name="Plassholder for innhold 3"/>
          <p:cNvSpPr>
            <a:spLocks noGrp="1"/>
          </p:cNvSpPr>
          <p:nvPr>
            <p:ph sz="half" idx="2"/>
          </p:nvPr>
        </p:nvSpPr>
        <p:spPr>
          <a:xfrm>
            <a:off x="4631481" y="1600200"/>
            <a:ext cx="4038600" cy="4525963"/>
          </a:xfrm>
        </p:spPr>
        <p:txBody>
          <a:bodyPr/>
          <a:lstStyle/>
          <a:p>
            <a:r>
              <a:rPr lang="nb-NO" dirty="0"/>
              <a:t>Ikke hjertebrett høyere enn 30 grader i hvilestilling hvis medisinsk forsvarlig</a:t>
            </a:r>
          </a:p>
          <a:p>
            <a:pPr lvl="1"/>
            <a:r>
              <a:rPr lang="nb-NO" dirty="0"/>
              <a:t>Reduserer skjærekrefter/friksjon</a:t>
            </a:r>
          </a:p>
          <a:p>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1" y="3119484"/>
            <a:ext cx="4019920" cy="3006679"/>
          </a:xfrm>
          <a:prstGeom prst="rect">
            <a:avLst/>
          </a:prstGeom>
        </p:spPr>
      </p:pic>
      <p:pic>
        <p:nvPicPr>
          <p:cNvPr id="6" name="Bilde 5"/>
          <p:cNvPicPr>
            <a:picLocks noChangeAspect="1"/>
          </p:cNvPicPr>
          <p:nvPr/>
        </p:nvPicPr>
        <p:blipFill rotWithShape="1">
          <a:blip r:embed="rId3">
            <a:extLst>
              <a:ext uri="{28A0092B-C50C-407E-A947-70E740481C1C}">
                <a14:useLocalDpi xmlns:a14="http://schemas.microsoft.com/office/drawing/2010/main" val="0"/>
              </a:ext>
            </a:extLst>
          </a:blip>
          <a:srcRect t="41521" r="45383"/>
          <a:stretch/>
        </p:blipFill>
        <p:spPr>
          <a:xfrm>
            <a:off x="5015576" y="4509120"/>
            <a:ext cx="3444856" cy="2204864"/>
          </a:xfrm>
          <a:prstGeom prst="rect">
            <a:avLst/>
          </a:prstGeom>
        </p:spPr>
      </p:pic>
      <p:pic>
        <p:nvPicPr>
          <p:cNvPr id="7" name="Bilde 6">
            <a:extLst>
              <a:ext uri="{FF2B5EF4-FFF2-40B4-BE49-F238E27FC236}">
                <a16:creationId xmlns:a16="http://schemas.microsoft.com/office/drawing/2014/main" id="{291E6A46-9DC9-8F45-9978-C1BE51B10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364998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Hva er viktig å tenke på ved stillingsendring?</a:t>
            </a:r>
          </a:p>
        </p:txBody>
      </p:sp>
      <p:sp>
        <p:nvSpPr>
          <p:cNvPr id="5" name="Plassholder for tekst 4"/>
          <p:cNvSpPr>
            <a:spLocks noGrp="1"/>
          </p:cNvSpPr>
          <p:nvPr>
            <p:ph type="body" idx="1"/>
          </p:nvPr>
        </p:nvSpPr>
        <p:spPr>
          <a:xfrm>
            <a:off x="4618694" y="2204791"/>
            <a:ext cx="4041775" cy="2471390"/>
          </a:xfrm>
        </p:spPr>
        <p:txBody>
          <a:bodyPr>
            <a:normAutofit/>
          </a:bodyPr>
          <a:lstStyle/>
          <a:p>
            <a:endParaRPr lang="nb-NO" dirty="0"/>
          </a:p>
          <a:p>
            <a:r>
              <a:rPr lang="nb-NO" dirty="0"/>
              <a:t>Skuldre og bekken ikke helt i linje noe som skaper liten vridning i overkropp </a:t>
            </a:r>
          </a:p>
          <a:p>
            <a:r>
              <a:rPr lang="nb-NO" dirty="0"/>
              <a:t>Ligger litt for mye over på siden. Skulder ikke dratt godt nok frem og ved å ta hånden under hoftens knokkelutspring (</a:t>
            </a:r>
            <a:r>
              <a:rPr lang="nb-NO" dirty="0" err="1"/>
              <a:t>trochanter</a:t>
            </a:r>
            <a:r>
              <a:rPr lang="nb-NO" dirty="0"/>
              <a:t> major) vil man kjenne denne.</a:t>
            </a:r>
          </a:p>
          <a:p>
            <a:endParaRPr lang="nb-NO" dirty="0"/>
          </a:p>
        </p:txBody>
      </p:sp>
      <p:cxnSp>
        <p:nvCxnSpPr>
          <p:cNvPr id="12" name="Rett linje 11"/>
          <p:cNvCxnSpPr/>
          <p:nvPr/>
        </p:nvCxnSpPr>
        <p:spPr>
          <a:xfrm>
            <a:off x="2627784" y="3645024"/>
            <a:ext cx="504056" cy="288032"/>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Rett linje 13"/>
          <p:cNvCxnSpPr/>
          <p:nvPr/>
        </p:nvCxnSpPr>
        <p:spPr>
          <a:xfrm>
            <a:off x="2051720" y="4006503"/>
            <a:ext cx="504056" cy="358601"/>
          </a:xfrm>
          <a:prstGeom prst="line">
            <a:avLst/>
          </a:prstGeom>
        </p:spPr>
        <p:style>
          <a:lnRef idx="2">
            <a:schemeClr val="accent2"/>
          </a:lnRef>
          <a:fillRef idx="0">
            <a:schemeClr val="accent2"/>
          </a:fillRef>
          <a:effectRef idx="1">
            <a:schemeClr val="accent2"/>
          </a:effectRef>
          <a:fontRef idx="minor">
            <a:schemeClr val="tx1"/>
          </a:fontRef>
        </p:style>
      </p:cxnSp>
      <p:sp>
        <p:nvSpPr>
          <p:cNvPr id="9" name="Rektangel 8"/>
          <p:cNvSpPr/>
          <p:nvPr/>
        </p:nvSpPr>
        <p:spPr>
          <a:xfrm>
            <a:off x="2879812" y="3459419"/>
            <a:ext cx="432048" cy="2880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p:cNvPicPr>
            <a:picLocks noChangeAspect="1"/>
          </p:cNvPicPr>
          <p:nvPr/>
        </p:nvPicPr>
        <p:blipFill>
          <a:blip r:embed="rId2"/>
          <a:stretch>
            <a:fillRect/>
          </a:stretch>
        </p:blipFill>
        <p:spPr>
          <a:xfrm>
            <a:off x="898426" y="1940719"/>
            <a:ext cx="3314700" cy="4419600"/>
          </a:xfrm>
          <a:prstGeom prst="rect">
            <a:avLst/>
          </a:prstGeom>
        </p:spPr>
      </p:pic>
      <p:pic>
        <p:nvPicPr>
          <p:cNvPr id="6" name="Bilde 5">
            <a:extLst>
              <a:ext uri="{FF2B5EF4-FFF2-40B4-BE49-F238E27FC236}">
                <a16:creationId xmlns:a16="http://schemas.microsoft.com/office/drawing/2014/main" id="{095122E3-282F-E01E-376D-4C07F2B61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504526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200" y="1600200"/>
            <a:ext cx="4038600" cy="4411936"/>
          </a:xfrm>
        </p:spPr>
        <p:txBody>
          <a:bodyPr>
            <a:normAutofit fontScale="32500" lnSpcReduction="20000"/>
          </a:bodyPr>
          <a:lstStyle/>
          <a:p>
            <a:r>
              <a:rPr lang="nb-NO" sz="8000" dirty="0"/>
              <a:t>Her er skulder og bekken i linje og ingen vridning av overkropp</a:t>
            </a:r>
          </a:p>
          <a:p>
            <a:endParaRPr lang="nb-NO" sz="8000" dirty="0"/>
          </a:p>
          <a:p>
            <a:r>
              <a:rPr lang="nb-NO" sz="8000" dirty="0"/>
              <a:t>30 grader sideleie. </a:t>
            </a:r>
          </a:p>
          <a:p>
            <a:pPr marL="0" indent="0">
              <a:buNone/>
            </a:pPr>
            <a:endParaRPr lang="nb-NO" sz="8000" dirty="0"/>
          </a:p>
          <a:p>
            <a:r>
              <a:rPr lang="nb-NO" sz="8000" dirty="0"/>
              <a:t>Tar man hånden under hoften her så vil man ikke kjenne trykk fra hoftens knokkelutspring (</a:t>
            </a:r>
            <a:r>
              <a:rPr lang="nb-NO" sz="8000" dirty="0" err="1"/>
              <a:t>trochanter</a:t>
            </a:r>
            <a:r>
              <a:rPr lang="nb-NO" sz="8000" dirty="0"/>
              <a:t> major).</a:t>
            </a:r>
          </a:p>
          <a:p>
            <a:endParaRPr lang="nb-NO" dirty="0"/>
          </a:p>
        </p:txBody>
      </p:sp>
      <p:grpSp>
        <p:nvGrpSpPr>
          <p:cNvPr id="5" name="Gruppe 4"/>
          <p:cNvGrpSpPr/>
          <p:nvPr/>
        </p:nvGrpSpPr>
        <p:grpSpPr>
          <a:xfrm>
            <a:off x="4860032" y="1484784"/>
            <a:ext cx="3251498" cy="4527352"/>
            <a:chOff x="5184179" y="2152427"/>
            <a:chExt cx="2963466" cy="3951288"/>
          </a:xfrm>
        </p:grpSpPr>
        <p:pic>
          <p:nvPicPr>
            <p:cNvPr id="7" name="Plassholder for innhold 9"/>
            <p:cNvPicPr>
              <a:picLocks noChangeAspect="1"/>
            </p:cNvPicPr>
            <p:nvPr/>
          </p:nvPicPr>
          <p:blipFill>
            <a:blip r:embed="rId2"/>
            <a:stretch>
              <a:fillRect/>
            </a:stretch>
          </p:blipFill>
          <p:spPr>
            <a:xfrm>
              <a:off x="5184179" y="2152427"/>
              <a:ext cx="2963466" cy="3951288"/>
            </a:xfrm>
            <a:prstGeom prst="rect">
              <a:avLst/>
            </a:prstGeom>
          </p:spPr>
        </p:pic>
        <p:cxnSp>
          <p:nvCxnSpPr>
            <p:cNvPr id="10" name="Rett linje 9"/>
            <p:cNvCxnSpPr/>
            <p:nvPr/>
          </p:nvCxnSpPr>
          <p:spPr>
            <a:xfrm>
              <a:off x="6516216" y="3118520"/>
              <a:ext cx="648072" cy="144016"/>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Rett linje 10"/>
            <p:cNvCxnSpPr/>
            <p:nvPr/>
          </p:nvCxnSpPr>
          <p:spPr>
            <a:xfrm>
              <a:off x="6516216" y="3501008"/>
              <a:ext cx="648072" cy="144016"/>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Bilde 11"/>
            <p:cNvPicPr>
              <a:picLocks noChangeAspect="1"/>
            </p:cNvPicPr>
            <p:nvPr/>
          </p:nvPicPr>
          <p:blipFill>
            <a:blip r:embed="rId3"/>
            <a:stretch>
              <a:fillRect/>
            </a:stretch>
          </p:blipFill>
          <p:spPr>
            <a:xfrm>
              <a:off x="6673980" y="2755211"/>
              <a:ext cx="457240" cy="317019"/>
            </a:xfrm>
            <a:prstGeom prst="rect">
              <a:avLst/>
            </a:prstGeom>
          </p:spPr>
        </p:pic>
      </p:grpSp>
      <p:pic>
        <p:nvPicPr>
          <p:cNvPr id="6" name="Bilde 5">
            <a:extLst>
              <a:ext uri="{FF2B5EF4-FFF2-40B4-BE49-F238E27FC236}">
                <a16:creationId xmlns:a16="http://schemas.microsoft.com/office/drawing/2014/main" id="{E5F5A60B-16CC-9BD5-F8A4-CB9F16A4E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552880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Kontinenspleie</a:t>
            </a:r>
          </a:p>
        </p:txBody>
      </p:sp>
      <p:sp>
        <p:nvSpPr>
          <p:cNvPr id="3" name="Plassholder for innhold 2"/>
          <p:cNvSpPr>
            <a:spLocks noGrp="1"/>
          </p:cNvSpPr>
          <p:nvPr>
            <p:ph idx="1"/>
          </p:nvPr>
        </p:nvSpPr>
        <p:spPr/>
        <p:txBody>
          <a:bodyPr/>
          <a:lstStyle/>
          <a:p>
            <a:r>
              <a:rPr lang="nb-NO" dirty="0"/>
              <a:t>Hold huden tørr og ren</a:t>
            </a:r>
          </a:p>
          <a:p>
            <a:endParaRPr lang="nb-NO" dirty="0"/>
          </a:p>
          <a:p>
            <a:r>
              <a:rPr lang="nb-NO" dirty="0"/>
              <a:t>Skjør/tørr hud beskyttes med fuktighetskrem</a:t>
            </a:r>
          </a:p>
          <a:p>
            <a:pPr marL="0" indent="0">
              <a:buNone/>
            </a:pPr>
            <a:endParaRPr lang="nb-NO" dirty="0"/>
          </a:p>
          <a:p>
            <a:r>
              <a:rPr lang="nb-NO" dirty="0"/>
              <a:t>Fuktig hud beskyttes med barrierekrem</a:t>
            </a:r>
          </a:p>
          <a:p>
            <a:pPr marL="0" indent="0">
              <a:buNone/>
            </a:pPr>
            <a:endParaRPr lang="nb-NO" dirty="0"/>
          </a:p>
        </p:txBody>
      </p:sp>
      <p:pic>
        <p:nvPicPr>
          <p:cNvPr id="4" name="Bilde 3">
            <a:extLst>
              <a:ext uri="{FF2B5EF4-FFF2-40B4-BE49-F238E27FC236}">
                <a16:creationId xmlns:a16="http://schemas.microsoft.com/office/drawing/2014/main" id="{AA5AC69E-A4E4-18CA-210A-80D6F8358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4133484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br>
              <a:rPr lang="nb-NO" dirty="0"/>
            </a:br>
            <a:r>
              <a:rPr lang="nb-NO" dirty="0"/>
              <a:t>Ernæring</a:t>
            </a:r>
            <a:br>
              <a:rPr lang="nb-NO" dirty="0"/>
            </a:br>
            <a:r>
              <a:rPr lang="nb-NO" sz="1600" dirty="0">
                <a:solidFill>
                  <a:srgbClr val="FF0000"/>
                </a:solidFill>
              </a:rPr>
              <a:t>Tiltak</a:t>
            </a:r>
            <a:r>
              <a:rPr lang="nb-NO" dirty="0">
                <a:solidFill>
                  <a:srgbClr val="FF0000"/>
                </a:solidFill>
              </a:rPr>
              <a:t> </a:t>
            </a:r>
            <a:r>
              <a:rPr lang="nb-NO" sz="1600" dirty="0">
                <a:solidFill>
                  <a:srgbClr val="FF0000"/>
                </a:solidFill>
              </a:rPr>
              <a:t>5: Kartlegg og vurder ernæringsstatus hos alle risikopasienter</a:t>
            </a:r>
            <a:br>
              <a:rPr lang="nb-NO" b="1" dirty="0"/>
            </a:br>
            <a:endParaRPr lang="nb-NO" dirty="0"/>
          </a:p>
        </p:txBody>
      </p:sp>
      <p:sp>
        <p:nvSpPr>
          <p:cNvPr id="3" name="Plassholder for innhold 2"/>
          <p:cNvSpPr>
            <a:spLocks noGrp="1"/>
          </p:cNvSpPr>
          <p:nvPr>
            <p:ph idx="1"/>
          </p:nvPr>
        </p:nvSpPr>
        <p:spPr/>
        <p:txBody>
          <a:bodyPr/>
          <a:lstStyle/>
          <a:p>
            <a:r>
              <a:rPr lang="nb-NO" dirty="0" err="1"/>
              <a:t>Ernæringsscreene</a:t>
            </a:r>
            <a:r>
              <a:rPr lang="nb-NO" dirty="0"/>
              <a:t> pasienter i risiko</a:t>
            </a:r>
          </a:p>
          <a:p>
            <a:r>
              <a:rPr lang="nb-NO" dirty="0"/>
              <a:t>Feilernæring, undervekt, overvekt og væskemangel påvirker risiko for trykksår</a:t>
            </a:r>
          </a:p>
          <a:p>
            <a:r>
              <a:rPr lang="nb-NO" dirty="0"/>
              <a:t>Næringstilskudd</a:t>
            </a:r>
          </a:p>
          <a:p>
            <a:pPr lvl="1"/>
            <a:r>
              <a:rPr lang="nb-NO" dirty="0"/>
              <a:t>Energi</a:t>
            </a:r>
          </a:p>
          <a:p>
            <a:pPr lvl="1"/>
            <a:r>
              <a:rPr lang="nb-NO" dirty="0"/>
              <a:t>Protein</a:t>
            </a:r>
          </a:p>
          <a:p>
            <a:pPr lvl="1"/>
            <a:r>
              <a:rPr lang="nb-NO" dirty="0"/>
              <a:t>Væske</a:t>
            </a:r>
          </a:p>
          <a:p>
            <a:pPr lvl="1"/>
            <a:r>
              <a:rPr lang="nb-NO" dirty="0"/>
              <a:t>Vitaminer og mineraler	</a:t>
            </a:r>
          </a:p>
        </p:txBody>
      </p:sp>
      <p:pic>
        <p:nvPicPr>
          <p:cNvPr id="4" name="Bilde 3">
            <a:extLst>
              <a:ext uri="{FF2B5EF4-FFF2-40B4-BE49-F238E27FC236}">
                <a16:creationId xmlns:a16="http://schemas.microsoft.com/office/drawing/2014/main" id="{370BF571-44D9-A715-4CF3-CA82AEFCE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91482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ET TRYKKSÅR?</a:t>
            </a:r>
          </a:p>
        </p:txBody>
      </p:sp>
      <p:pic>
        <p:nvPicPr>
          <p:cNvPr id="6" name="Plassholder for inn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88836" y="1700808"/>
            <a:ext cx="5691476" cy="3533973"/>
          </a:xfrm>
        </p:spPr>
      </p:pic>
      <p:pic>
        <p:nvPicPr>
          <p:cNvPr id="3" name="Bilde 2">
            <a:extLst>
              <a:ext uri="{FF2B5EF4-FFF2-40B4-BE49-F238E27FC236}">
                <a16:creationId xmlns:a16="http://schemas.microsoft.com/office/drawing/2014/main" id="{0A43C306-F347-8D87-169D-24229FA7E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522852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IKKE BRUK</a:t>
            </a:r>
          </a:p>
        </p:txBody>
      </p:sp>
      <p:sp>
        <p:nvSpPr>
          <p:cNvPr id="3" name="Plassholder for innhold 2"/>
          <p:cNvSpPr>
            <a:spLocks noGrp="1"/>
          </p:cNvSpPr>
          <p:nvPr>
            <p:ph idx="1"/>
          </p:nvPr>
        </p:nvSpPr>
        <p:spPr/>
        <p:txBody>
          <a:bodyPr/>
          <a:lstStyle/>
          <a:p>
            <a:r>
              <a:rPr lang="nb-NO" dirty="0"/>
              <a:t>Vannfylte hansker</a:t>
            </a:r>
          </a:p>
          <a:p>
            <a:r>
              <a:rPr lang="nb-NO" dirty="0"/>
              <a:t>Intravenøs poser</a:t>
            </a:r>
          </a:p>
          <a:p>
            <a:r>
              <a:rPr lang="nb-NO" dirty="0" err="1"/>
              <a:t>Smultringlignende</a:t>
            </a:r>
            <a:r>
              <a:rPr lang="nb-NO" dirty="0"/>
              <a:t> utstyr</a:t>
            </a:r>
          </a:p>
          <a:p>
            <a:r>
              <a:rPr lang="nb-NO" dirty="0"/>
              <a:t>Syntetisk saueskinn</a:t>
            </a:r>
          </a:p>
          <a:p>
            <a:endParaRPr lang="nb-NO" dirty="0"/>
          </a:p>
          <a:p>
            <a:r>
              <a:rPr lang="nb-NO" dirty="0"/>
              <a:t>Ikke masser trykkutsatt hud</a:t>
            </a:r>
          </a:p>
        </p:txBody>
      </p:sp>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l="15217" r="12101"/>
          <a:stretch/>
        </p:blipFill>
        <p:spPr>
          <a:xfrm>
            <a:off x="5883289" y="1340768"/>
            <a:ext cx="2808312" cy="3861048"/>
          </a:xfrm>
          <a:prstGeom prst="rect">
            <a:avLst/>
          </a:prstGeom>
        </p:spPr>
      </p:pic>
      <p:pic>
        <p:nvPicPr>
          <p:cNvPr id="5" name="Bilde 4">
            <a:extLst>
              <a:ext uri="{FF2B5EF4-FFF2-40B4-BE49-F238E27FC236}">
                <a16:creationId xmlns:a16="http://schemas.microsoft.com/office/drawing/2014/main" id="{CCD79668-630B-F566-A90B-51EC3E530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35678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4017" y="332656"/>
            <a:ext cx="8229600" cy="1282154"/>
          </a:xfrm>
        </p:spPr>
        <p:txBody>
          <a:bodyPr>
            <a:normAutofit fontScale="90000"/>
          </a:bodyPr>
          <a:lstStyle/>
          <a:p>
            <a:r>
              <a:rPr lang="nb-NO" dirty="0"/>
              <a:t>Pasientmedvirkning</a:t>
            </a:r>
            <a:br>
              <a:rPr lang="nb-NO" dirty="0"/>
            </a:br>
            <a:r>
              <a:rPr lang="nb-NO" sz="1800" b="1" dirty="0">
                <a:solidFill>
                  <a:srgbClr val="FF0000"/>
                </a:solidFill>
              </a:rPr>
              <a:t>Tiltak 6: Involver pasienter og pårørende i planlegging og gjennomføring av </a:t>
            </a:r>
            <a:br>
              <a:rPr lang="nb-NO" sz="1800" b="1" dirty="0">
                <a:solidFill>
                  <a:srgbClr val="FF0000"/>
                </a:solidFill>
              </a:rPr>
            </a:br>
            <a:r>
              <a:rPr lang="nb-NO" sz="1800" b="1" dirty="0">
                <a:solidFill>
                  <a:srgbClr val="FF0000"/>
                </a:solidFill>
              </a:rPr>
              <a:t>                trykksårforebyggende tiltak</a:t>
            </a:r>
            <a:br>
              <a:rPr lang="nb-NO" b="1" dirty="0"/>
            </a:br>
            <a:endParaRPr lang="nb-NO" dirty="0"/>
          </a:p>
        </p:txBody>
      </p:sp>
      <p:sp>
        <p:nvSpPr>
          <p:cNvPr id="3" name="Plassholder for innhold 2"/>
          <p:cNvSpPr>
            <a:spLocks noGrp="1"/>
          </p:cNvSpPr>
          <p:nvPr>
            <p:ph idx="1"/>
          </p:nvPr>
        </p:nvSpPr>
        <p:spPr>
          <a:xfrm>
            <a:off x="467544" y="2204864"/>
            <a:ext cx="8229600" cy="4525963"/>
          </a:xfrm>
        </p:spPr>
        <p:txBody>
          <a:bodyPr/>
          <a:lstStyle/>
          <a:p>
            <a:r>
              <a:rPr lang="nb-NO" dirty="0"/>
              <a:t>Pasient og pårørende skal involveres i planlegging og gjennomføring av trykksårforebyggende tiltak</a:t>
            </a:r>
          </a:p>
          <a:p>
            <a:pPr lvl="1"/>
            <a:r>
              <a:rPr lang="nb-NO" dirty="0"/>
              <a:t>Muntlig/skriftlig informasjon om hvilken egeninnsats som kan bidra til å forebygge trykksår</a:t>
            </a:r>
          </a:p>
        </p:txBody>
      </p:sp>
      <p:pic>
        <p:nvPicPr>
          <p:cNvPr id="4" name="Bilde 3">
            <a:extLst>
              <a:ext uri="{FF2B5EF4-FFF2-40B4-BE49-F238E27FC236}">
                <a16:creationId xmlns:a16="http://schemas.microsoft.com/office/drawing/2014/main" id="{43CF1E1F-3325-0093-1AA9-83530BC57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347861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Hvorfor </a:t>
            </a:r>
            <a:r>
              <a:rPr lang="nb-NO" dirty="0" err="1"/>
              <a:t>risikovurdere</a:t>
            </a:r>
            <a:endParaRPr lang="nb-NO" dirty="0"/>
          </a:p>
        </p:txBody>
      </p:sp>
      <p:sp>
        <p:nvSpPr>
          <p:cNvPr id="3" name="Plassholder for innhold 2"/>
          <p:cNvSpPr>
            <a:spLocks noGrp="1"/>
          </p:cNvSpPr>
          <p:nvPr>
            <p:ph idx="1"/>
          </p:nvPr>
        </p:nvSpPr>
        <p:spPr/>
        <p:txBody>
          <a:bodyPr/>
          <a:lstStyle/>
          <a:p>
            <a:r>
              <a:rPr lang="nb-NO" dirty="0"/>
              <a:t>Identifisere risikopasienter </a:t>
            </a:r>
            <a:r>
              <a:rPr lang="nb-NO" dirty="0">
                <a:sym typeface="Wingdings" panose="05000000000000000000" pitchFamily="2" charset="2"/>
              </a:rPr>
              <a:t> oppmerksomhet rundt risiko</a:t>
            </a:r>
          </a:p>
          <a:p>
            <a:r>
              <a:rPr lang="nb-NO" dirty="0">
                <a:sym typeface="Wingdings" panose="05000000000000000000" pitchFamily="2" charset="2"/>
              </a:rPr>
              <a:t>Øke bevisstheten om de ulike ris</a:t>
            </a:r>
            <a:r>
              <a:rPr lang="nb-NO" dirty="0">
                <a:solidFill>
                  <a:srgbClr val="FF0000"/>
                </a:solidFill>
                <a:sym typeface="Wingdings" panose="05000000000000000000" pitchFamily="2" charset="2"/>
              </a:rPr>
              <a:t>i</a:t>
            </a:r>
            <a:r>
              <a:rPr lang="nb-NO" dirty="0">
                <a:sym typeface="Wingdings" panose="05000000000000000000" pitchFamily="2" charset="2"/>
              </a:rPr>
              <a:t>kofaktorer</a:t>
            </a:r>
          </a:p>
          <a:p>
            <a:r>
              <a:rPr lang="nb-NO" dirty="0">
                <a:sym typeface="Wingdings" panose="05000000000000000000" pitchFamily="2" charset="2"/>
              </a:rPr>
              <a:t>Hjelper for vurdering av forebyggende tiltak</a:t>
            </a:r>
          </a:p>
          <a:p>
            <a:r>
              <a:rPr lang="nb-NO" dirty="0">
                <a:sym typeface="Wingdings" panose="05000000000000000000" pitchFamily="2" charset="2"/>
              </a:rPr>
              <a:t>Bedre dokumentasjon </a:t>
            </a:r>
            <a:r>
              <a:rPr lang="nb-NO" dirty="0" err="1">
                <a:sym typeface="Wingdings" panose="05000000000000000000" pitchFamily="2" charset="2"/>
              </a:rPr>
              <a:t>ifht</a:t>
            </a:r>
            <a:r>
              <a:rPr lang="nb-NO" dirty="0">
                <a:sym typeface="Wingdings" panose="05000000000000000000" pitchFamily="2" charset="2"/>
              </a:rPr>
              <a:t> observasjon, evaluering av tiltak</a:t>
            </a:r>
          </a:p>
          <a:p>
            <a:r>
              <a:rPr lang="nb-NO" dirty="0">
                <a:sym typeface="Wingdings" panose="05000000000000000000" pitchFamily="2" charset="2"/>
              </a:rPr>
              <a:t>Brukes sammen med klinisk vurdering og hudobservasjon</a:t>
            </a:r>
            <a:endParaRPr lang="nb-NO" dirty="0"/>
          </a:p>
        </p:txBody>
      </p:sp>
      <p:pic>
        <p:nvPicPr>
          <p:cNvPr id="4" name="Bilde 3">
            <a:extLst>
              <a:ext uri="{FF2B5EF4-FFF2-40B4-BE49-F238E27FC236}">
                <a16:creationId xmlns:a16="http://schemas.microsoft.com/office/drawing/2014/main" id="{09B2245D-1452-F286-6327-53D467621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4142099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83B4D7-FF0E-2F40-B9E5-0866801D5AD7}"/>
              </a:ext>
            </a:extLst>
          </p:cNvPr>
          <p:cNvSpPr>
            <a:spLocks noGrp="1"/>
          </p:cNvSpPr>
          <p:nvPr>
            <p:ph type="title"/>
          </p:nvPr>
        </p:nvSpPr>
        <p:spPr>
          <a:xfrm>
            <a:off x="323528" y="1844824"/>
            <a:ext cx="2751871" cy="2070074"/>
          </a:xfrm>
        </p:spPr>
        <p:txBody>
          <a:bodyPr>
            <a:normAutofit/>
          </a:bodyPr>
          <a:lstStyle/>
          <a:p>
            <a:r>
              <a:rPr lang="nb-NO" b="1" dirty="0">
                <a:solidFill>
                  <a:schemeClr val="tx1">
                    <a:lumMod val="65000"/>
                    <a:lumOff val="35000"/>
                  </a:schemeClr>
                </a:solidFill>
              </a:rPr>
              <a:t>Top 10 Tips</a:t>
            </a:r>
          </a:p>
        </p:txBody>
      </p:sp>
      <p:sp>
        <p:nvSpPr>
          <p:cNvPr id="3" name="Plassholder for innhold 2">
            <a:extLst>
              <a:ext uri="{FF2B5EF4-FFF2-40B4-BE49-F238E27FC236}">
                <a16:creationId xmlns:a16="http://schemas.microsoft.com/office/drawing/2014/main" id="{0840151E-3C35-AE4D-81DC-9DF6CD0278C1}"/>
              </a:ext>
            </a:extLst>
          </p:cNvPr>
          <p:cNvSpPr>
            <a:spLocks noGrp="1"/>
          </p:cNvSpPr>
          <p:nvPr>
            <p:ph idx="1"/>
          </p:nvPr>
        </p:nvSpPr>
        <p:spPr>
          <a:xfrm>
            <a:off x="2555776" y="933268"/>
            <a:ext cx="6515073" cy="5143500"/>
          </a:xfrm>
        </p:spPr>
        <p:txBody>
          <a:bodyPr anchor="ctr">
            <a:normAutofit lnSpcReduction="10000"/>
          </a:bodyPr>
          <a:lstStyle/>
          <a:p>
            <a:pPr marL="0" indent="0">
              <a:buNone/>
            </a:pPr>
            <a:r>
              <a:rPr lang="nb-NO" sz="1125" dirty="0">
                <a:solidFill>
                  <a:srgbClr val="000000"/>
                </a:solidFill>
              </a:rPr>
              <a:t>  </a:t>
            </a:r>
          </a:p>
          <a:p>
            <a:pPr marL="0" indent="0">
              <a:buNone/>
            </a:pPr>
            <a:r>
              <a:rPr lang="nb-NO" sz="1800" b="1" dirty="0">
                <a:solidFill>
                  <a:srgbClr val="000000"/>
                </a:solidFill>
              </a:rPr>
              <a:t>  </a:t>
            </a:r>
          </a:p>
          <a:p>
            <a:pPr marL="0" indent="0">
              <a:buNone/>
            </a:pPr>
            <a:r>
              <a:rPr lang="nb-NO" sz="1800" b="1" dirty="0">
                <a:solidFill>
                  <a:srgbClr val="000000"/>
                </a:solidFill>
              </a:rPr>
              <a:t>  1. Understand the </a:t>
            </a:r>
            <a:r>
              <a:rPr lang="nb-NO" sz="1800" b="1" dirty="0" err="1">
                <a:solidFill>
                  <a:srgbClr val="000000"/>
                </a:solidFill>
              </a:rPr>
              <a:t>effect</a:t>
            </a:r>
            <a:r>
              <a:rPr lang="nb-NO" sz="1800" b="1" dirty="0">
                <a:solidFill>
                  <a:srgbClr val="000000"/>
                </a:solidFill>
              </a:rPr>
              <a:t> </a:t>
            </a:r>
            <a:r>
              <a:rPr lang="nb-NO" sz="1800" b="1" dirty="0" err="1">
                <a:solidFill>
                  <a:srgbClr val="000000"/>
                </a:solidFill>
              </a:rPr>
              <a:t>of</a:t>
            </a:r>
            <a:r>
              <a:rPr lang="nb-NO" sz="1800" b="1" dirty="0">
                <a:solidFill>
                  <a:srgbClr val="000000"/>
                </a:solidFill>
              </a:rPr>
              <a:t> </a:t>
            </a:r>
            <a:r>
              <a:rPr lang="nb-NO" sz="1800" b="1" dirty="0" err="1">
                <a:solidFill>
                  <a:srgbClr val="000000"/>
                </a:solidFill>
              </a:rPr>
              <a:t>pressure</a:t>
            </a:r>
            <a:r>
              <a:rPr lang="nb-NO" sz="1800" b="1" dirty="0">
                <a:solidFill>
                  <a:srgbClr val="000000"/>
                </a:solidFill>
              </a:rPr>
              <a:t>/</a:t>
            </a:r>
            <a:r>
              <a:rPr lang="nb-NO" sz="1800" b="1" dirty="0" err="1">
                <a:solidFill>
                  <a:srgbClr val="000000"/>
                </a:solidFill>
              </a:rPr>
              <a:t>shear</a:t>
            </a:r>
            <a:r>
              <a:rPr lang="nb-NO" sz="1800" b="1" dirty="0">
                <a:solidFill>
                  <a:srgbClr val="000000"/>
                </a:solidFill>
              </a:rPr>
              <a:t> </a:t>
            </a:r>
            <a:r>
              <a:rPr lang="nb-NO" sz="1800" b="1" dirty="0" err="1">
                <a:solidFill>
                  <a:srgbClr val="000000"/>
                </a:solidFill>
              </a:rPr>
              <a:t>on</a:t>
            </a:r>
            <a:r>
              <a:rPr lang="nb-NO" sz="1800" b="1" dirty="0">
                <a:solidFill>
                  <a:srgbClr val="000000"/>
                </a:solidFill>
              </a:rPr>
              <a:t> </a:t>
            </a:r>
            <a:r>
              <a:rPr lang="nb-NO" sz="1800" b="1" dirty="0" err="1">
                <a:solidFill>
                  <a:srgbClr val="000000"/>
                </a:solidFill>
              </a:rPr>
              <a:t>tissues</a:t>
            </a:r>
            <a:endParaRPr lang="nb-NO" sz="1800" b="1" dirty="0">
              <a:solidFill>
                <a:srgbClr val="000000"/>
              </a:solidFill>
            </a:endParaRPr>
          </a:p>
          <a:p>
            <a:pPr marL="0" indent="0">
              <a:buNone/>
            </a:pPr>
            <a:r>
              <a:rPr lang="nb-NO" sz="1800" b="1" dirty="0">
                <a:solidFill>
                  <a:srgbClr val="000000"/>
                </a:solidFill>
              </a:rPr>
              <a:t>  2.  </a:t>
            </a:r>
            <a:r>
              <a:rPr lang="nb-NO" sz="1800" b="1" dirty="0" err="1">
                <a:solidFill>
                  <a:srgbClr val="000000"/>
                </a:solidFill>
              </a:rPr>
              <a:t>Know</a:t>
            </a:r>
            <a:r>
              <a:rPr lang="nb-NO" sz="1800" b="1" dirty="0">
                <a:solidFill>
                  <a:srgbClr val="000000"/>
                </a:solidFill>
              </a:rPr>
              <a:t> </a:t>
            </a:r>
            <a:r>
              <a:rPr lang="nb-NO" sz="1800" b="1" dirty="0" err="1">
                <a:solidFill>
                  <a:srgbClr val="000000"/>
                </a:solidFill>
              </a:rPr>
              <a:t>who</a:t>
            </a:r>
            <a:r>
              <a:rPr lang="nb-NO" sz="1800" b="1" dirty="0">
                <a:solidFill>
                  <a:srgbClr val="000000"/>
                </a:solidFill>
              </a:rPr>
              <a:t> is at risk</a:t>
            </a:r>
          </a:p>
          <a:p>
            <a:pPr marL="0" indent="0">
              <a:buNone/>
            </a:pPr>
            <a:r>
              <a:rPr lang="nb-NO" sz="1800" b="1" dirty="0">
                <a:solidFill>
                  <a:srgbClr val="000000"/>
                </a:solidFill>
              </a:rPr>
              <a:t>  3. Understand </a:t>
            </a:r>
            <a:r>
              <a:rPr lang="nb-NO" sz="1800" b="1" dirty="0" err="1">
                <a:solidFill>
                  <a:srgbClr val="000000"/>
                </a:solidFill>
              </a:rPr>
              <a:t>what</a:t>
            </a:r>
            <a:r>
              <a:rPr lang="nb-NO" sz="1800" b="1" dirty="0">
                <a:solidFill>
                  <a:srgbClr val="000000"/>
                </a:solidFill>
              </a:rPr>
              <a:t> </a:t>
            </a:r>
            <a:r>
              <a:rPr lang="nb-NO" sz="1800" b="1" dirty="0" err="1">
                <a:solidFill>
                  <a:srgbClr val="000000"/>
                </a:solidFill>
              </a:rPr>
              <a:t>You</a:t>
            </a:r>
            <a:r>
              <a:rPr lang="nb-NO" sz="1800" b="1" dirty="0">
                <a:solidFill>
                  <a:srgbClr val="000000"/>
                </a:solidFill>
              </a:rPr>
              <a:t> </a:t>
            </a:r>
            <a:r>
              <a:rPr lang="nb-NO" sz="1800" b="1" dirty="0" err="1">
                <a:solidFill>
                  <a:srgbClr val="000000"/>
                </a:solidFill>
              </a:rPr>
              <a:t>can</a:t>
            </a:r>
            <a:r>
              <a:rPr lang="nb-NO" sz="1800" b="1" dirty="0">
                <a:solidFill>
                  <a:srgbClr val="000000"/>
                </a:solidFill>
              </a:rPr>
              <a:t> do </a:t>
            </a:r>
            <a:r>
              <a:rPr lang="nb-NO" sz="1800" b="1" dirty="0" err="1">
                <a:solidFill>
                  <a:srgbClr val="000000"/>
                </a:solidFill>
              </a:rPr>
              <a:t>about</a:t>
            </a:r>
            <a:r>
              <a:rPr lang="nb-NO" sz="1800" b="1" dirty="0">
                <a:solidFill>
                  <a:srgbClr val="000000"/>
                </a:solidFill>
              </a:rPr>
              <a:t> </a:t>
            </a:r>
            <a:r>
              <a:rPr lang="nb-NO" sz="1800" b="1" dirty="0" err="1">
                <a:solidFill>
                  <a:srgbClr val="000000"/>
                </a:solidFill>
              </a:rPr>
              <a:t>pressure</a:t>
            </a:r>
            <a:r>
              <a:rPr lang="nb-NO" sz="1800" b="1" dirty="0">
                <a:solidFill>
                  <a:srgbClr val="000000"/>
                </a:solidFill>
              </a:rPr>
              <a:t> </a:t>
            </a:r>
            <a:r>
              <a:rPr lang="nb-NO" sz="1800" b="1" dirty="0" err="1">
                <a:solidFill>
                  <a:srgbClr val="000000"/>
                </a:solidFill>
              </a:rPr>
              <a:t>ulcer</a:t>
            </a:r>
            <a:r>
              <a:rPr lang="nb-NO" sz="1800" b="1" dirty="0">
                <a:solidFill>
                  <a:srgbClr val="000000"/>
                </a:solidFill>
              </a:rPr>
              <a:t> risk</a:t>
            </a:r>
          </a:p>
          <a:p>
            <a:pPr marL="0" indent="0">
              <a:buNone/>
            </a:pPr>
            <a:r>
              <a:rPr lang="nb-NO" sz="1800" b="1" dirty="0">
                <a:solidFill>
                  <a:srgbClr val="000000"/>
                </a:solidFill>
              </a:rPr>
              <a:t>  4. </a:t>
            </a:r>
            <a:r>
              <a:rPr lang="nb-NO" sz="1800" b="1" dirty="0" err="1">
                <a:solidFill>
                  <a:srgbClr val="000000"/>
                </a:solidFill>
              </a:rPr>
              <a:t>Choose</a:t>
            </a:r>
            <a:r>
              <a:rPr lang="nb-NO" sz="1800" b="1" dirty="0">
                <a:solidFill>
                  <a:srgbClr val="000000"/>
                </a:solidFill>
              </a:rPr>
              <a:t> the best </a:t>
            </a:r>
            <a:r>
              <a:rPr lang="nb-NO" sz="1800" b="1" dirty="0" err="1">
                <a:solidFill>
                  <a:srgbClr val="000000"/>
                </a:solidFill>
              </a:rPr>
              <a:t>patient</a:t>
            </a:r>
            <a:r>
              <a:rPr lang="nb-NO" sz="1800" b="1" dirty="0">
                <a:solidFill>
                  <a:srgbClr val="000000"/>
                </a:solidFill>
              </a:rPr>
              <a:t> </a:t>
            </a:r>
            <a:r>
              <a:rPr lang="nb-NO" sz="1800" b="1" dirty="0" err="1">
                <a:solidFill>
                  <a:srgbClr val="000000"/>
                </a:solidFill>
              </a:rPr>
              <a:t>position</a:t>
            </a:r>
            <a:r>
              <a:rPr lang="nb-NO" sz="1800" b="1" dirty="0">
                <a:solidFill>
                  <a:srgbClr val="000000"/>
                </a:solidFill>
              </a:rPr>
              <a:t> for </a:t>
            </a:r>
            <a:r>
              <a:rPr lang="nb-NO" sz="1800" b="1" dirty="0" err="1">
                <a:solidFill>
                  <a:srgbClr val="000000"/>
                </a:solidFill>
              </a:rPr>
              <a:t>pressure</a:t>
            </a:r>
            <a:r>
              <a:rPr lang="nb-NO" sz="1800" b="1" dirty="0">
                <a:solidFill>
                  <a:srgbClr val="000000"/>
                </a:solidFill>
              </a:rPr>
              <a:t> </a:t>
            </a:r>
            <a:r>
              <a:rPr lang="nb-NO" sz="1800" b="1" dirty="0" err="1">
                <a:solidFill>
                  <a:srgbClr val="000000"/>
                </a:solidFill>
              </a:rPr>
              <a:t>ulcer</a:t>
            </a:r>
            <a:endParaRPr lang="nb-NO" sz="1800" b="1" dirty="0">
              <a:solidFill>
                <a:srgbClr val="000000"/>
              </a:solidFill>
            </a:endParaRPr>
          </a:p>
          <a:p>
            <a:pPr marL="0" indent="0">
              <a:buNone/>
            </a:pPr>
            <a:r>
              <a:rPr lang="nb-NO" sz="1800" b="1" dirty="0">
                <a:solidFill>
                  <a:srgbClr val="000000"/>
                </a:solidFill>
              </a:rPr>
              <a:t>       </a:t>
            </a:r>
            <a:r>
              <a:rPr lang="nb-NO" sz="1800" b="1" dirty="0" err="1">
                <a:solidFill>
                  <a:srgbClr val="000000"/>
                </a:solidFill>
              </a:rPr>
              <a:t>prevention</a:t>
            </a:r>
            <a:endParaRPr lang="nb-NO" sz="1800" b="1" dirty="0">
              <a:solidFill>
                <a:srgbClr val="000000"/>
              </a:solidFill>
            </a:endParaRPr>
          </a:p>
          <a:p>
            <a:pPr marL="0" indent="0">
              <a:buNone/>
            </a:pPr>
            <a:r>
              <a:rPr lang="nb-NO" sz="1800" b="1" dirty="0">
                <a:solidFill>
                  <a:srgbClr val="000000"/>
                </a:solidFill>
              </a:rPr>
              <a:t>  </a:t>
            </a:r>
            <a:r>
              <a:rPr lang="nb-NO" sz="1800" b="1" dirty="0"/>
              <a:t>5. Understand </a:t>
            </a:r>
            <a:r>
              <a:rPr lang="nb-NO" sz="1800" b="1" dirty="0">
                <a:solidFill>
                  <a:srgbClr val="000000"/>
                </a:solidFill>
              </a:rPr>
              <a:t>the ideal </a:t>
            </a:r>
            <a:r>
              <a:rPr lang="nb-NO" sz="1800" b="1" dirty="0" err="1">
                <a:solidFill>
                  <a:srgbClr val="000000"/>
                </a:solidFill>
              </a:rPr>
              <a:t>frequency</a:t>
            </a:r>
            <a:r>
              <a:rPr lang="nb-NO" sz="1800" b="1" dirty="0">
                <a:solidFill>
                  <a:srgbClr val="000000"/>
                </a:solidFill>
              </a:rPr>
              <a:t> </a:t>
            </a:r>
            <a:r>
              <a:rPr lang="nb-NO" sz="1800" b="1" dirty="0" err="1">
                <a:solidFill>
                  <a:srgbClr val="000000"/>
                </a:solidFill>
              </a:rPr>
              <a:t>of</a:t>
            </a:r>
            <a:r>
              <a:rPr lang="nb-NO" sz="1800" b="1" dirty="0">
                <a:solidFill>
                  <a:srgbClr val="000000"/>
                </a:solidFill>
              </a:rPr>
              <a:t> </a:t>
            </a:r>
            <a:r>
              <a:rPr lang="nb-NO" sz="1800" b="1" dirty="0" err="1">
                <a:solidFill>
                  <a:srgbClr val="000000"/>
                </a:solidFill>
              </a:rPr>
              <a:t>repositioning</a:t>
            </a:r>
            <a:endParaRPr lang="nb-NO" sz="1800" b="1" dirty="0">
              <a:solidFill>
                <a:srgbClr val="000000"/>
              </a:solidFill>
            </a:endParaRPr>
          </a:p>
          <a:p>
            <a:pPr marL="0" indent="0">
              <a:buNone/>
            </a:pPr>
            <a:r>
              <a:rPr lang="nb-NO" sz="1800" b="1" dirty="0">
                <a:solidFill>
                  <a:srgbClr val="000000"/>
                </a:solidFill>
              </a:rPr>
              <a:t>  6. </a:t>
            </a:r>
            <a:r>
              <a:rPr lang="nb-NO" sz="1800" b="1" dirty="0" err="1">
                <a:solidFill>
                  <a:srgbClr val="000000"/>
                </a:solidFill>
              </a:rPr>
              <a:t>Consider</a:t>
            </a:r>
            <a:r>
              <a:rPr lang="nb-NO" sz="1800" b="1" dirty="0">
                <a:solidFill>
                  <a:srgbClr val="000000"/>
                </a:solidFill>
              </a:rPr>
              <a:t> health-</a:t>
            </a:r>
            <a:r>
              <a:rPr lang="nb-NO" sz="1800" b="1" dirty="0" err="1">
                <a:solidFill>
                  <a:srgbClr val="000000"/>
                </a:solidFill>
              </a:rPr>
              <a:t>related</a:t>
            </a:r>
            <a:r>
              <a:rPr lang="nb-NO" sz="1800" b="1" dirty="0">
                <a:solidFill>
                  <a:srgbClr val="000000"/>
                </a:solidFill>
              </a:rPr>
              <a:t> </a:t>
            </a:r>
            <a:r>
              <a:rPr lang="nb-NO" sz="1800" b="1" dirty="0" err="1">
                <a:solidFill>
                  <a:srgbClr val="000000"/>
                </a:solidFill>
              </a:rPr>
              <a:t>quality</a:t>
            </a:r>
            <a:r>
              <a:rPr lang="nb-NO" sz="1800" b="1" dirty="0">
                <a:solidFill>
                  <a:srgbClr val="000000"/>
                </a:solidFill>
              </a:rPr>
              <a:t> </a:t>
            </a:r>
            <a:r>
              <a:rPr lang="nb-NO" sz="1800" b="1" dirty="0" err="1">
                <a:solidFill>
                  <a:srgbClr val="000000"/>
                </a:solidFill>
              </a:rPr>
              <a:t>of</a:t>
            </a:r>
            <a:r>
              <a:rPr lang="nb-NO" sz="1800" b="1" dirty="0">
                <a:solidFill>
                  <a:srgbClr val="000000"/>
                </a:solidFill>
              </a:rPr>
              <a:t> </a:t>
            </a:r>
            <a:r>
              <a:rPr lang="nb-NO" sz="1800" b="1" dirty="0" err="1">
                <a:solidFill>
                  <a:srgbClr val="000000"/>
                </a:solidFill>
              </a:rPr>
              <a:t>life</a:t>
            </a:r>
            <a:r>
              <a:rPr lang="nb-NO" sz="1800" b="1" dirty="0">
                <a:solidFill>
                  <a:srgbClr val="000000"/>
                </a:solidFill>
              </a:rPr>
              <a:t> in all </a:t>
            </a:r>
            <a:r>
              <a:rPr lang="nb-NO" sz="1800" b="1" dirty="0" err="1">
                <a:solidFill>
                  <a:srgbClr val="000000"/>
                </a:solidFill>
              </a:rPr>
              <a:t>decision</a:t>
            </a:r>
            <a:r>
              <a:rPr lang="nb-NO" sz="1800" b="1" dirty="0">
                <a:solidFill>
                  <a:srgbClr val="000000"/>
                </a:solidFill>
              </a:rPr>
              <a:t> </a:t>
            </a:r>
            <a:r>
              <a:rPr lang="nb-NO" sz="1800" b="1" dirty="0" err="1">
                <a:solidFill>
                  <a:srgbClr val="000000"/>
                </a:solidFill>
              </a:rPr>
              <a:t>making</a:t>
            </a:r>
            <a:endParaRPr lang="nb-NO" sz="1800" b="1" dirty="0">
              <a:solidFill>
                <a:srgbClr val="000000"/>
              </a:solidFill>
            </a:endParaRPr>
          </a:p>
          <a:p>
            <a:pPr marL="0" indent="0">
              <a:buNone/>
            </a:pPr>
            <a:r>
              <a:rPr lang="nb-NO" sz="1800" b="1" dirty="0">
                <a:solidFill>
                  <a:srgbClr val="000000"/>
                </a:solidFill>
              </a:rPr>
              <a:t>  7. </a:t>
            </a:r>
            <a:r>
              <a:rPr lang="nb-NO" sz="1800" b="1" dirty="0" err="1">
                <a:solidFill>
                  <a:srgbClr val="000000"/>
                </a:solidFill>
              </a:rPr>
              <a:t>Position</a:t>
            </a:r>
            <a:r>
              <a:rPr lang="nb-NO" sz="1800" b="1" dirty="0">
                <a:solidFill>
                  <a:srgbClr val="000000"/>
                </a:solidFill>
              </a:rPr>
              <a:t> the </a:t>
            </a:r>
            <a:r>
              <a:rPr lang="nb-NO" sz="1800" b="1" dirty="0" err="1">
                <a:solidFill>
                  <a:srgbClr val="000000"/>
                </a:solidFill>
              </a:rPr>
              <a:t>individual</a:t>
            </a:r>
            <a:r>
              <a:rPr lang="nb-NO" sz="1800" b="1" dirty="0">
                <a:solidFill>
                  <a:srgbClr val="000000"/>
                </a:solidFill>
              </a:rPr>
              <a:t> to </a:t>
            </a:r>
            <a:r>
              <a:rPr lang="nb-NO" sz="1800" b="1" dirty="0" err="1">
                <a:solidFill>
                  <a:srgbClr val="000000"/>
                </a:solidFill>
              </a:rPr>
              <a:t>ensure</a:t>
            </a:r>
            <a:r>
              <a:rPr lang="nb-NO" sz="1800" b="1" dirty="0">
                <a:solidFill>
                  <a:srgbClr val="000000"/>
                </a:solidFill>
              </a:rPr>
              <a:t> </a:t>
            </a:r>
            <a:r>
              <a:rPr lang="nb-NO" sz="1800" b="1" dirty="0" err="1">
                <a:solidFill>
                  <a:srgbClr val="000000"/>
                </a:solidFill>
              </a:rPr>
              <a:t>stability</a:t>
            </a:r>
            <a:endParaRPr lang="nb-NO" sz="1800" b="1" dirty="0">
              <a:solidFill>
                <a:srgbClr val="000000"/>
              </a:solidFill>
            </a:endParaRPr>
          </a:p>
          <a:p>
            <a:pPr marL="0" indent="0">
              <a:buNone/>
            </a:pPr>
            <a:r>
              <a:rPr lang="nb-NO" sz="1800" b="1" dirty="0">
                <a:solidFill>
                  <a:srgbClr val="000000"/>
                </a:solidFill>
              </a:rPr>
              <a:t>  8. </a:t>
            </a:r>
            <a:r>
              <a:rPr lang="nb-NO" sz="1800" b="1" dirty="0" err="1">
                <a:solidFill>
                  <a:srgbClr val="000000"/>
                </a:solidFill>
              </a:rPr>
              <a:t>Position</a:t>
            </a:r>
            <a:r>
              <a:rPr lang="nb-NO" sz="1800" b="1" dirty="0">
                <a:solidFill>
                  <a:srgbClr val="000000"/>
                </a:solidFill>
              </a:rPr>
              <a:t> the </a:t>
            </a:r>
            <a:r>
              <a:rPr lang="nb-NO" sz="1800" b="1" dirty="0" err="1">
                <a:solidFill>
                  <a:srgbClr val="000000"/>
                </a:solidFill>
              </a:rPr>
              <a:t>individual</a:t>
            </a:r>
            <a:r>
              <a:rPr lang="nb-NO" sz="1800" b="1" dirty="0">
                <a:solidFill>
                  <a:srgbClr val="000000"/>
                </a:solidFill>
              </a:rPr>
              <a:t> to </a:t>
            </a:r>
            <a:r>
              <a:rPr lang="nb-NO" sz="1800" b="1" dirty="0" err="1">
                <a:solidFill>
                  <a:srgbClr val="000000"/>
                </a:solidFill>
              </a:rPr>
              <a:t>ensure</a:t>
            </a:r>
            <a:r>
              <a:rPr lang="nb-NO" sz="1800" b="1" dirty="0">
                <a:solidFill>
                  <a:srgbClr val="000000"/>
                </a:solidFill>
              </a:rPr>
              <a:t> </a:t>
            </a:r>
            <a:r>
              <a:rPr lang="nb-NO" sz="1800" b="1" dirty="0" err="1">
                <a:solidFill>
                  <a:srgbClr val="000000"/>
                </a:solidFill>
              </a:rPr>
              <a:t>comfort</a:t>
            </a:r>
            <a:endParaRPr lang="nb-NO" sz="1800" b="1" dirty="0">
              <a:solidFill>
                <a:srgbClr val="000000"/>
              </a:solidFill>
            </a:endParaRPr>
          </a:p>
          <a:p>
            <a:pPr marL="0" indent="0">
              <a:buNone/>
            </a:pPr>
            <a:r>
              <a:rPr lang="nb-NO" sz="1800" b="1" dirty="0">
                <a:solidFill>
                  <a:srgbClr val="000000"/>
                </a:solidFill>
              </a:rPr>
              <a:t>  9. </a:t>
            </a:r>
            <a:r>
              <a:rPr lang="nb-NO" sz="1800" b="1" dirty="0" err="1">
                <a:solidFill>
                  <a:srgbClr val="000000"/>
                </a:solidFill>
              </a:rPr>
              <a:t>Position</a:t>
            </a:r>
            <a:r>
              <a:rPr lang="nb-NO" sz="1800" b="1" dirty="0">
                <a:solidFill>
                  <a:srgbClr val="000000"/>
                </a:solidFill>
              </a:rPr>
              <a:t> the </a:t>
            </a:r>
            <a:r>
              <a:rPr lang="nb-NO" sz="1800" b="1" dirty="0" err="1">
                <a:solidFill>
                  <a:srgbClr val="000000"/>
                </a:solidFill>
              </a:rPr>
              <a:t>individual</a:t>
            </a:r>
            <a:r>
              <a:rPr lang="nb-NO" sz="1800" b="1" dirty="0">
                <a:solidFill>
                  <a:srgbClr val="000000"/>
                </a:solidFill>
              </a:rPr>
              <a:t> to </a:t>
            </a:r>
            <a:r>
              <a:rPr lang="nb-NO" sz="1800" b="1" dirty="0" err="1">
                <a:solidFill>
                  <a:srgbClr val="000000"/>
                </a:solidFill>
              </a:rPr>
              <a:t>ensure</a:t>
            </a:r>
            <a:r>
              <a:rPr lang="nb-NO" sz="1800" b="1" dirty="0">
                <a:solidFill>
                  <a:srgbClr val="000000"/>
                </a:solidFill>
              </a:rPr>
              <a:t> </a:t>
            </a:r>
            <a:r>
              <a:rPr lang="nb-NO" sz="1800" b="1" dirty="0" err="1">
                <a:solidFill>
                  <a:srgbClr val="000000"/>
                </a:solidFill>
              </a:rPr>
              <a:t>security</a:t>
            </a:r>
            <a:endParaRPr lang="nb-NO" sz="1800" b="1" dirty="0">
              <a:solidFill>
                <a:srgbClr val="000000"/>
              </a:solidFill>
            </a:endParaRPr>
          </a:p>
          <a:p>
            <a:pPr marL="0" indent="0">
              <a:buNone/>
            </a:pPr>
            <a:r>
              <a:rPr lang="nb-NO" sz="1800" b="1" dirty="0">
                <a:solidFill>
                  <a:srgbClr val="000000"/>
                </a:solidFill>
              </a:rPr>
              <a:t>10. Monitor the </a:t>
            </a:r>
            <a:r>
              <a:rPr lang="nb-NO" sz="1800" b="1" dirty="0" err="1">
                <a:solidFill>
                  <a:srgbClr val="000000"/>
                </a:solidFill>
              </a:rPr>
              <a:t>outcomes</a:t>
            </a:r>
            <a:r>
              <a:rPr lang="nb-NO" sz="1800" b="1" dirty="0">
                <a:solidFill>
                  <a:srgbClr val="000000"/>
                </a:solidFill>
              </a:rPr>
              <a:t> </a:t>
            </a:r>
            <a:r>
              <a:rPr lang="nb-NO" sz="1800" b="1" dirty="0" err="1">
                <a:solidFill>
                  <a:srgbClr val="000000"/>
                </a:solidFill>
              </a:rPr>
              <a:t>of</a:t>
            </a:r>
            <a:r>
              <a:rPr lang="nb-NO" sz="1800" b="1" dirty="0">
                <a:solidFill>
                  <a:srgbClr val="000000"/>
                </a:solidFill>
              </a:rPr>
              <a:t> all </a:t>
            </a:r>
            <a:r>
              <a:rPr lang="nb-NO" sz="1800" b="1" dirty="0" err="1">
                <a:solidFill>
                  <a:srgbClr val="000000"/>
                </a:solidFill>
              </a:rPr>
              <a:t>repositioning</a:t>
            </a:r>
            <a:r>
              <a:rPr lang="nb-NO" sz="1800" b="1" dirty="0">
                <a:solidFill>
                  <a:srgbClr val="000000"/>
                </a:solidFill>
              </a:rPr>
              <a:t> the</a:t>
            </a:r>
          </a:p>
          <a:p>
            <a:pPr marL="0" indent="0">
              <a:buNone/>
            </a:pPr>
            <a:r>
              <a:rPr lang="nb-NO" sz="1800" b="1" dirty="0">
                <a:solidFill>
                  <a:srgbClr val="000000"/>
                </a:solidFill>
              </a:rPr>
              <a:t>       </a:t>
            </a:r>
            <a:r>
              <a:rPr lang="nb-NO" sz="1800" b="1" dirty="0" err="1">
                <a:solidFill>
                  <a:srgbClr val="000000"/>
                </a:solidFill>
              </a:rPr>
              <a:t>interventions</a:t>
            </a:r>
            <a:r>
              <a:rPr lang="nb-NO" sz="1800" b="1" dirty="0">
                <a:solidFill>
                  <a:srgbClr val="000000"/>
                </a:solidFill>
              </a:rPr>
              <a:t> and </a:t>
            </a:r>
            <a:r>
              <a:rPr lang="nb-NO" sz="1800" b="1" dirty="0" err="1">
                <a:solidFill>
                  <a:srgbClr val="000000"/>
                </a:solidFill>
              </a:rPr>
              <a:t>document</a:t>
            </a:r>
            <a:r>
              <a:rPr lang="nb-NO" sz="1800" b="1" dirty="0">
                <a:solidFill>
                  <a:srgbClr val="000000"/>
                </a:solidFill>
              </a:rPr>
              <a:t> </a:t>
            </a:r>
            <a:r>
              <a:rPr lang="nb-NO" sz="1800" b="1" dirty="0" err="1">
                <a:solidFill>
                  <a:srgbClr val="000000"/>
                </a:solidFill>
              </a:rPr>
              <a:t>findings</a:t>
            </a:r>
            <a:r>
              <a:rPr lang="nb-NO" sz="1800" b="1" dirty="0">
                <a:solidFill>
                  <a:srgbClr val="000000"/>
                </a:solidFill>
              </a:rPr>
              <a:t> in a </a:t>
            </a:r>
            <a:r>
              <a:rPr lang="nb-NO" sz="1800" b="1" dirty="0" err="1">
                <a:solidFill>
                  <a:srgbClr val="000000"/>
                </a:solidFill>
              </a:rPr>
              <a:t>timely</a:t>
            </a:r>
            <a:r>
              <a:rPr lang="nb-NO" sz="1800" b="1" dirty="0">
                <a:solidFill>
                  <a:srgbClr val="000000"/>
                </a:solidFill>
              </a:rPr>
              <a:t> </a:t>
            </a:r>
            <a:r>
              <a:rPr lang="nb-NO" sz="1800" b="1" dirty="0" err="1">
                <a:solidFill>
                  <a:srgbClr val="000000"/>
                </a:solidFill>
              </a:rPr>
              <a:t>fashion</a:t>
            </a:r>
            <a:endParaRPr lang="nb-NO" sz="1800" b="1" dirty="0">
              <a:solidFill>
                <a:srgbClr val="000000"/>
              </a:solidFill>
            </a:endParaRPr>
          </a:p>
          <a:p>
            <a:pPr marL="0" indent="0">
              <a:buNone/>
            </a:pPr>
            <a:endParaRPr lang="nb-NO" sz="1350" b="1" dirty="0">
              <a:solidFill>
                <a:srgbClr val="000000"/>
              </a:solidFill>
            </a:endParaRPr>
          </a:p>
          <a:p>
            <a:pPr marL="0" indent="0">
              <a:buNone/>
            </a:pPr>
            <a:r>
              <a:rPr lang="nb-NO" sz="1125" b="1" i="1" dirty="0">
                <a:solidFill>
                  <a:srgbClr val="000000"/>
                </a:solidFill>
              </a:rPr>
              <a:t>Moore and van </a:t>
            </a:r>
            <a:r>
              <a:rPr lang="nb-NO" sz="1125" b="1" i="1" dirty="0" err="1">
                <a:solidFill>
                  <a:srgbClr val="000000"/>
                </a:solidFill>
              </a:rPr>
              <a:t>Etten</a:t>
            </a:r>
            <a:r>
              <a:rPr lang="nb-NO" sz="1125" i="1" dirty="0">
                <a:solidFill>
                  <a:srgbClr val="000000"/>
                </a:solidFill>
              </a:rPr>
              <a:t>, </a:t>
            </a:r>
            <a:r>
              <a:rPr lang="nb-NO" sz="1125" b="1" dirty="0" err="1">
                <a:solidFill>
                  <a:srgbClr val="000000"/>
                </a:solidFill>
              </a:rPr>
              <a:t>Wounds</a:t>
            </a:r>
            <a:r>
              <a:rPr lang="nb-NO" sz="1125" b="1" dirty="0">
                <a:solidFill>
                  <a:srgbClr val="000000"/>
                </a:solidFill>
              </a:rPr>
              <a:t> International 2014 </a:t>
            </a:r>
            <a:r>
              <a:rPr lang="nb-NO" sz="1125" dirty="0">
                <a:solidFill>
                  <a:srgbClr val="000000"/>
                </a:solidFill>
              </a:rPr>
              <a:t>| Vol 5 </a:t>
            </a:r>
            <a:r>
              <a:rPr lang="nb-NO" sz="1125" dirty="0" err="1">
                <a:solidFill>
                  <a:srgbClr val="000000"/>
                </a:solidFill>
              </a:rPr>
              <a:t>Issue</a:t>
            </a:r>
            <a:r>
              <a:rPr lang="nb-NO" sz="1125" dirty="0">
                <a:solidFill>
                  <a:srgbClr val="000000"/>
                </a:solidFill>
              </a:rPr>
              <a:t> 3 |</a:t>
            </a:r>
          </a:p>
          <a:p>
            <a:pPr marL="0" indent="0">
              <a:buNone/>
            </a:pPr>
            <a:endParaRPr lang="nb-NO" sz="1125" dirty="0">
              <a:solidFill>
                <a:srgbClr val="000000"/>
              </a:solidFill>
            </a:endParaRPr>
          </a:p>
          <a:p>
            <a:pPr marL="0" indent="0">
              <a:buNone/>
            </a:pPr>
            <a:endParaRPr lang="nb-NO" sz="1125" dirty="0">
              <a:solidFill>
                <a:srgbClr val="000000"/>
              </a:solidFill>
            </a:endParaRPr>
          </a:p>
          <a:p>
            <a:pPr marL="0" indent="0">
              <a:buNone/>
            </a:pPr>
            <a:endParaRPr lang="nb-NO" sz="1125" dirty="0">
              <a:solidFill>
                <a:srgbClr val="000000"/>
              </a:solidFill>
            </a:endParaRPr>
          </a:p>
        </p:txBody>
      </p:sp>
    </p:spTree>
    <p:extLst>
      <p:ext uri="{BB962C8B-B14F-4D97-AF65-F5344CB8AC3E}">
        <p14:creationId xmlns:p14="http://schemas.microsoft.com/office/powerpoint/2010/main" val="461954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4776" y="836712"/>
            <a:ext cx="8229600" cy="1143000"/>
          </a:xfrm>
        </p:spPr>
        <p:txBody>
          <a:bodyPr/>
          <a:lstStyle/>
          <a:p>
            <a:r>
              <a:rPr lang="nb-NO" dirty="0"/>
              <a:t>Hvordan lykkes med forebygging?</a:t>
            </a:r>
          </a:p>
        </p:txBody>
      </p:sp>
      <p:sp>
        <p:nvSpPr>
          <p:cNvPr id="3" name="Plassholder for innhold 2"/>
          <p:cNvSpPr>
            <a:spLocks noGrp="1"/>
          </p:cNvSpPr>
          <p:nvPr>
            <p:ph idx="1"/>
          </p:nvPr>
        </p:nvSpPr>
        <p:spPr>
          <a:xfrm>
            <a:off x="323528" y="2204864"/>
            <a:ext cx="8229600" cy="4525963"/>
          </a:xfrm>
        </p:spPr>
        <p:txBody>
          <a:bodyPr>
            <a:normAutofit/>
          </a:bodyPr>
          <a:lstStyle/>
          <a:p>
            <a:r>
              <a:rPr lang="nb-NO" dirty="0"/>
              <a:t>Implementere retningslinje og bruke beste praksis</a:t>
            </a:r>
          </a:p>
          <a:p>
            <a:r>
              <a:rPr lang="nb-NO" dirty="0"/>
              <a:t>Jobbe med kvalitetsforbedring innad i organisasjonen:</a:t>
            </a:r>
          </a:p>
          <a:p>
            <a:pPr lvl="1"/>
            <a:r>
              <a:rPr lang="nb-NO" dirty="0"/>
              <a:t>Tilgjengelighet og kvalitet på utstyr og standard for bruk</a:t>
            </a:r>
          </a:p>
          <a:p>
            <a:pPr lvl="1"/>
            <a:r>
              <a:rPr lang="nb-NO" dirty="0"/>
              <a:t>Ha nøkkelpersoner og </a:t>
            </a:r>
            <a:r>
              <a:rPr lang="nb-NO" dirty="0" err="1"/>
              <a:t>multifasettert</a:t>
            </a:r>
            <a:r>
              <a:rPr lang="nb-NO" dirty="0"/>
              <a:t> program</a:t>
            </a:r>
          </a:p>
          <a:p>
            <a:pPr lvl="1"/>
            <a:r>
              <a:rPr lang="nb-NO" dirty="0"/>
              <a:t>Ha prosedyrer, protokoller, standardisert dokumentasjon</a:t>
            </a:r>
          </a:p>
          <a:p>
            <a:pPr lvl="1"/>
            <a:r>
              <a:rPr lang="nb-NO" dirty="0"/>
              <a:t>Monitorer </a:t>
            </a:r>
            <a:r>
              <a:rPr lang="nb-NO" dirty="0" err="1"/>
              <a:t>kvalitetsinidikatorer</a:t>
            </a:r>
            <a:r>
              <a:rPr lang="nb-NO" dirty="0"/>
              <a:t>, evaluer utførelse</a:t>
            </a:r>
          </a:p>
          <a:p>
            <a:pPr lvl="1"/>
            <a:r>
              <a:rPr lang="nb-NO" dirty="0"/>
              <a:t>Bruk kliniske beslutningsverktøy</a:t>
            </a:r>
          </a:p>
          <a:p>
            <a:pPr lvl="1"/>
            <a:r>
              <a:rPr lang="nb-NO" dirty="0"/>
              <a:t>Undervisning</a:t>
            </a:r>
          </a:p>
          <a:p>
            <a:pPr lvl="1"/>
            <a:r>
              <a:rPr lang="nb-NO" dirty="0"/>
              <a:t>Personell med fokus på forebygging, klinisk ledelse</a:t>
            </a:r>
          </a:p>
          <a:p>
            <a:pPr lvl="1"/>
            <a:endParaRPr lang="nb-NO" dirty="0"/>
          </a:p>
          <a:p>
            <a:pPr lvl="1"/>
            <a:r>
              <a:rPr lang="nb-NO" dirty="0"/>
              <a:t>EPUAP/NPIAP/PPPIA 2019</a:t>
            </a:r>
          </a:p>
        </p:txBody>
      </p:sp>
      <p:pic>
        <p:nvPicPr>
          <p:cNvPr id="4" name="Bilde 3">
            <a:extLst>
              <a:ext uri="{FF2B5EF4-FFF2-40B4-BE49-F238E27FC236}">
                <a16:creationId xmlns:a16="http://schemas.microsoft.com/office/drawing/2014/main" id="{F93E00E5-2A68-1101-F4BB-B005F45C7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013655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OPPSUMMERING</a:t>
            </a:r>
          </a:p>
        </p:txBody>
      </p:sp>
      <p:sp>
        <p:nvSpPr>
          <p:cNvPr id="3" name="Plassholder for innhold 2"/>
          <p:cNvSpPr>
            <a:spLocks noGrp="1"/>
          </p:cNvSpPr>
          <p:nvPr>
            <p:ph idx="1"/>
          </p:nvPr>
        </p:nvSpPr>
        <p:spPr/>
        <p:txBody>
          <a:bodyPr>
            <a:normAutofit/>
          </a:bodyPr>
          <a:lstStyle/>
          <a:p>
            <a:r>
              <a:rPr lang="nb-NO" dirty="0"/>
              <a:t>Avlast trykkutsatte steder</a:t>
            </a:r>
          </a:p>
          <a:p>
            <a:r>
              <a:rPr lang="nb-NO" dirty="0"/>
              <a:t>Mobiliser pasienten mest mulig </a:t>
            </a:r>
          </a:p>
          <a:p>
            <a:r>
              <a:rPr lang="nb-NO" dirty="0">
                <a:sym typeface="Wingdings" panose="05000000000000000000" pitchFamily="2" charset="2"/>
              </a:rPr>
              <a:t>God informasjon til pasienter om hva de kan gjøre selv</a:t>
            </a:r>
          </a:p>
          <a:p>
            <a:r>
              <a:rPr lang="nb-NO" dirty="0">
                <a:sym typeface="Wingdings" panose="05000000000000000000" pitchFamily="2" charset="2"/>
              </a:rPr>
              <a:t>Riktig leiring og stillingsendring</a:t>
            </a:r>
          </a:p>
          <a:p>
            <a:r>
              <a:rPr lang="nb-NO" dirty="0">
                <a:sym typeface="Wingdings" panose="05000000000000000000" pitchFamily="2" charset="2"/>
              </a:rPr>
              <a:t>Vurder andre faktorer: ernæring, inkontinens, hudpleie etc.</a:t>
            </a:r>
          </a:p>
          <a:p>
            <a:r>
              <a:rPr lang="nb-NO" dirty="0">
                <a:sym typeface="Wingdings" panose="05000000000000000000" pitchFamily="2" charset="2"/>
              </a:rPr>
              <a:t>Obs forskjell på inkontinens assosiert dermatitt og trykksår</a:t>
            </a:r>
          </a:p>
          <a:p>
            <a:r>
              <a:rPr lang="da-DK" dirty="0"/>
              <a:t>Informer om </a:t>
            </a:r>
            <a:r>
              <a:rPr lang="da-DK" dirty="0" err="1"/>
              <a:t>trykksårrisiko</a:t>
            </a:r>
            <a:r>
              <a:rPr lang="da-DK" dirty="0"/>
              <a:t> og forebyggende </a:t>
            </a:r>
            <a:r>
              <a:rPr lang="da-DK" dirty="0" err="1"/>
              <a:t>tiltak</a:t>
            </a:r>
            <a:r>
              <a:rPr lang="da-DK" dirty="0"/>
              <a:t> ved henvisning, </a:t>
            </a:r>
            <a:r>
              <a:rPr lang="da-DK" dirty="0" err="1"/>
              <a:t>utskrivelse</a:t>
            </a:r>
            <a:r>
              <a:rPr lang="da-DK" dirty="0"/>
              <a:t> og </a:t>
            </a:r>
            <a:r>
              <a:rPr lang="da-DK" dirty="0" err="1"/>
              <a:t>overflytting</a:t>
            </a:r>
            <a:r>
              <a:rPr lang="da-DK" dirty="0"/>
              <a:t> </a:t>
            </a:r>
            <a:endParaRPr lang="nb-NO" dirty="0"/>
          </a:p>
        </p:txBody>
      </p:sp>
      <p:pic>
        <p:nvPicPr>
          <p:cNvPr id="4" name="Bilde 3">
            <a:extLst>
              <a:ext uri="{FF2B5EF4-FFF2-40B4-BE49-F238E27FC236}">
                <a16:creationId xmlns:a16="http://schemas.microsoft.com/office/drawing/2014/main" id="{948BF993-A772-C227-8E8B-E71BB2604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851023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Referanser</a:t>
            </a:r>
            <a:endParaRPr lang="nb-NO" dirty="0">
              <a:solidFill>
                <a:srgbClr val="FF0000"/>
              </a:solidFill>
            </a:endParaRPr>
          </a:p>
        </p:txBody>
      </p:sp>
      <p:sp>
        <p:nvSpPr>
          <p:cNvPr id="3" name="Plassholder for innhold 2"/>
          <p:cNvSpPr>
            <a:spLocks noGrp="1"/>
          </p:cNvSpPr>
          <p:nvPr>
            <p:ph idx="1"/>
          </p:nvPr>
        </p:nvSpPr>
        <p:spPr>
          <a:xfrm>
            <a:off x="457200" y="1600200"/>
            <a:ext cx="8229600" cy="5069160"/>
          </a:xfrm>
        </p:spPr>
        <p:txBody>
          <a:bodyPr>
            <a:normAutofit fontScale="47500" lnSpcReduction="20000"/>
          </a:bodyPr>
          <a:lstStyle/>
          <a:p>
            <a:r>
              <a:rPr lang="nb-NO" dirty="0"/>
              <a:t>Alves, P.; </a:t>
            </a:r>
            <a:r>
              <a:rPr lang="nb-NO" dirty="0" err="1"/>
              <a:t>Gefen</a:t>
            </a:r>
            <a:r>
              <a:rPr lang="nb-NO" dirty="0"/>
              <a:t>, A.; </a:t>
            </a:r>
            <a:r>
              <a:rPr lang="nb-NO" dirty="0" err="1"/>
              <a:t>Moura</a:t>
            </a:r>
            <a:r>
              <a:rPr lang="nb-NO" dirty="0"/>
              <a:t>, A.; </a:t>
            </a:r>
            <a:r>
              <a:rPr lang="nb-NO" dirty="0" err="1"/>
              <a:t>Vaz</a:t>
            </a:r>
            <a:r>
              <a:rPr lang="nb-NO" dirty="0"/>
              <a:t>, A.; </a:t>
            </a:r>
            <a:r>
              <a:rPr lang="nb-NO" dirty="0" err="1"/>
              <a:t>Ferreira</a:t>
            </a:r>
            <a:r>
              <a:rPr lang="nb-NO" dirty="0"/>
              <a:t>, A.; </a:t>
            </a:r>
            <a:r>
              <a:rPr lang="nb-NO" dirty="0" err="1"/>
              <a:t>Beeckman</a:t>
            </a:r>
            <a:r>
              <a:rPr lang="nb-NO" dirty="0"/>
              <a:t>, D.; </a:t>
            </a:r>
            <a:r>
              <a:rPr lang="nb-NO" dirty="0" err="1"/>
              <a:t>Malcato</a:t>
            </a:r>
            <a:r>
              <a:rPr lang="nb-NO" dirty="0"/>
              <a:t>, E.; </a:t>
            </a:r>
            <a:r>
              <a:rPr lang="nb-NO" dirty="0" err="1"/>
              <a:t>Sousa</a:t>
            </a:r>
            <a:r>
              <a:rPr lang="nb-NO" dirty="0"/>
              <a:t>, F.; </a:t>
            </a:r>
            <a:r>
              <a:rPr lang="nb-NO" dirty="0" err="1"/>
              <a:t>Afonso</a:t>
            </a:r>
            <a:r>
              <a:rPr lang="nb-NO" dirty="0"/>
              <a:t>, G.; </a:t>
            </a:r>
            <a:r>
              <a:rPr lang="nb-NO" dirty="0" err="1"/>
              <a:t>Kottner</a:t>
            </a:r>
            <a:r>
              <a:rPr lang="nb-NO" dirty="0"/>
              <a:t>, J.; </a:t>
            </a:r>
            <a:r>
              <a:rPr lang="nb-NO" dirty="0" err="1"/>
              <a:t>Cabete</a:t>
            </a:r>
            <a:r>
              <a:rPr lang="nb-NO" dirty="0"/>
              <a:t>, J.; Ramos, P.; Dias, V.; </a:t>
            </a:r>
            <a:r>
              <a:rPr lang="nb-NO" dirty="0" err="1"/>
              <a:t>Homem</a:t>
            </a:r>
            <a:r>
              <a:rPr lang="nb-NO" dirty="0"/>
              <a:t>-Silva, P. PRPPE | COVID 19 - UPDATE. </a:t>
            </a:r>
            <a:r>
              <a:rPr lang="nb-NO" dirty="0" err="1"/>
              <a:t>PRevention</a:t>
            </a:r>
            <a:r>
              <a:rPr lang="nb-NO" dirty="0"/>
              <a:t> </a:t>
            </a:r>
            <a:r>
              <a:rPr lang="nb-NO" dirty="0" err="1"/>
              <a:t>of</a:t>
            </a:r>
            <a:r>
              <a:rPr lang="nb-NO" dirty="0"/>
              <a:t> </a:t>
            </a:r>
            <a:r>
              <a:rPr lang="nb-NO" dirty="0" err="1"/>
              <a:t>skin</a:t>
            </a:r>
            <a:r>
              <a:rPr lang="nb-NO" dirty="0"/>
              <a:t> </a:t>
            </a:r>
            <a:r>
              <a:rPr lang="nb-NO" dirty="0" err="1"/>
              <a:t>lesions</a:t>
            </a:r>
            <a:r>
              <a:rPr lang="nb-NO" dirty="0"/>
              <a:t> </a:t>
            </a:r>
            <a:r>
              <a:rPr lang="nb-NO" dirty="0" err="1"/>
              <a:t>caused</a:t>
            </a:r>
            <a:r>
              <a:rPr lang="nb-NO" dirty="0"/>
              <a:t> by Personal </a:t>
            </a:r>
            <a:r>
              <a:rPr lang="nb-NO" dirty="0" err="1"/>
              <a:t>Protective</a:t>
            </a:r>
            <a:r>
              <a:rPr lang="nb-NO" dirty="0"/>
              <a:t> Equipment (Face masks, respirators, </a:t>
            </a:r>
            <a:r>
              <a:rPr lang="nb-NO" dirty="0" err="1"/>
              <a:t>visors</a:t>
            </a:r>
            <a:r>
              <a:rPr lang="nb-NO" dirty="0"/>
              <a:t> and </a:t>
            </a:r>
            <a:r>
              <a:rPr lang="nb-NO" dirty="0" err="1"/>
              <a:t>protection</a:t>
            </a:r>
            <a:r>
              <a:rPr lang="nb-NO" dirty="0"/>
              <a:t> </a:t>
            </a:r>
            <a:r>
              <a:rPr lang="nb-NO" dirty="0" err="1"/>
              <a:t>glasses</a:t>
            </a:r>
            <a:r>
              <a:rPr lang="nb-NO" dirty="0"/>
              <a:t>). </a:t>
            </a:r>
            <a:r>
              <a:rPr lang="nb-NO" dirty="0" err="1"/>
              <a:t>Associação</a:t>
            </a:r>
            <a:r>
              <a:rPr lang="nb-NO" dirty="0"/>
              <a:t> </a:t>
            </a:r>
            <a:r>
              <a:rPr lang="nb-NO" dirty="0" err="1"/>
              <a:t>Portuguesa</a:t>
            </a:r>
            <a:r>
              <a:rPr lang="nb-NO" dirty="0"/>
              <a:t> de </a:t>
            </a:r>
            <a:r>
              <a:rPr lang="nb-NO" dirty="0" err="1"/>
              <a:t>Tratamento</a:t>
            </a:r>
            <a:r>
              <a:rPr lang="nb-NO" dirty="0"/>
              <a:t> de </a:t>
            </a:r>
            <a:r>
              <a:rPr lang="nb-NO" dirty="0" err="1"/>
              <a:t>Feridas</a:t>
            </a:r>
            <a:r>
              <a:rPr lang="nb-NO" dirty="0"/>
              <a:t> 2020. ISBN 978-989-54770-4-3</a:t>
            </a:r>
          </a:p>
          <a:p>
            <a:r>
              <a:rPr lang="en-US" dirty="0" err="1"/>
              <a:t>Beeckman</a:t>
            </a:r>
            <a:r>
              <a:rPr lang="en-US" dirty="0"/>
              <a:t>, D. (2017). A decade of research on Incontinence-Associated Dermatitis (IAD): Evidence, knowledge gaps and next steps. </a:t>
            </a:r>
            <a:r>
              <a:rPr lang="en-US" i="1" dirty="0"/>
              <a:t>J Tissue Viability, 26</a:t>
            </a:r>
            <a:r>
              <a:rPr lang="en-US" dirty="0"/>
              <a:t>(1), 47-56. doi:10.1016/j.jtv.2016.02.004</a:t>
            </a:r>
            <a:endParaRPr lang="nb-NO" dirty="0"/>
          </a:p>
          <a:p>
            <a:r>
              <a:rPr lang="en-US" dirty="0"/>
              <a:t>Bredesen, I. M., </a:t>
            </a:r>
            <a:r>
              <a:rPr lang="en-US" dirty="0" err="1"/>
              <a:t>Bjoro</a:t>
            </a:r>
            <a:r>
              <a:rPr lang="en-US" dirty="0"/>
              <a:t>, K., </a:t>
            </a:r>
            <a:r>
              <a:rPr lang="en-US" dirty="0" err="1"/>
              <a:t>Gunningberg</a:t>
            </a:r>
            <a:r>
              <a:rPr lang="en-US" dirty="0"/>
              <a:t>, L., &amp; </a:t>
            </a:r>
            <a:r>
              <a:rPr lang="en-US" dirty="0" err="1"/>
              <a:t>Hofoss</a:t>
            </a:r>
            <a:r>
              <a:rPr lang="en-US" dirty="0"/>
              <a:t>, D. (2015). The prevalence, prevention and multilevel variance of pressure ulcers in Norwegian hospitals: A cross-sectional study. </a:t>
            </a:r>
            <a:r>
              <a:rPr lang="en-US" i="1" dirty="0"/>
              <a:t>International Journal of Nursing Studies, 52</a:t>
            </a:r>
            <a:r>
              <a:rPr lang="en-US" dirty="0"/>
              <a:t>(1), 149-156. doi:10.1016/j.ijnurstu.2014.07.005</a:t>
            </a:r>
            <a:endParaRPr lang="nb-NO" dirty="0"/>
          </a:p>
          <a:p>
            <a:r>
              <a:rPr lang="en-US" dirty="0"/>
              <a:t>Coleman, S., Nixon, J., Keen, J., Wilson, L., McGinnis, E., </a:t>
            </a:r>
            <a:r>
              <a:rPr lang="en-US" dirty="0" err="1"/>
              <a:t>Dealey</a:t>
            </a:r>
            <a:r>
              <a:rPr lang="en-US" dirty="0"/>
              <a:t>, C., . . . Nelson, E. A. (2014). A new pressure ulcer conceptual framework. </a:t>
            </a:r>
            <a:r>
              <a:rPr lang="en-US" i="1" dirty="0"/>
              <a:t>Journal of Advanced Nursing</a:t>
            </a:r>
            <a:r>
              <a:rPr lang="en-US" dirty="0"/>
              <a:t>. doi:10.1111/jan.12405</a:t>
            </a:r>
            <a:endParaRPr lang="nb-NO" dirty="0"/>
          </a:p>
          <a:p>
            <a:r>
              <a:rPr lang="en-US" dirty="0"/>
              <a:t>Hansen, R. L., &amp; </a:t>
            </a:r>
            <a:r>
              <a:rPr lang="en-US" dirty="0" err="1"/>
              <a:t>Fossum</a:t>
            </a:r>
            <a:r>
              <a:rPr lang="en-US" dirty="0"/>
              <a:t>, M. (2016). Nursing documentation of pressure ulcers in nursing homes: comparison of record content and patient examinations. </a:t>
            </a:r>
            <a:r>
              <a:rPr lang="en-US" i="1" dirty="0" err="1"/>
              <a:t>Nurs</a:t>
            </a:r>
            <a:r>
              <a:rPr lang="en-US" i="1" dirty="0"/>
              <a:t> Open, 3</a:t>
            </a:r>
            <a:r>
              <a:rPr lang="en-US" dirty="0"/>
              <a:t>(3), 159-167. doi:10.1002/nop2.47</a:t>
            </a:r>
            <a:endParaRPr lang="nb-NO" dirty="0"/>
          </a:p>
          <a:p>
            <a:r>
              <a:rPr lang="en-US" dirty="0"/>
              <a:t>Johansen, E., Bakken, L., &amp; Moore, Z. (2015). Pressure ulcer in Norway—A snapshot of pressure ulcer occurrence across various care sites and recommendations for improved preventive care. </a:t>
            </a:r>
            <a:r>
              <a:rPr lang="en-US" i="1" dirty="0"/>
              <a:t>Healthcare, 3</a:t>
            </a:r>
            <a:r>
              <a:rPr lang="en-US" dirty="0"/>
              <a:t>(2), 417. </a:t>
            </a:r>
          </a:p>
          <a:p>
            <a:r>
              <a:rPr lang="nb-NO" dirty="0">
                <a:solidFill>
                  <a:srgbClr val="000000"/>
                </a:solidFill>
              </a:rPr>
              <a:t>Moore, Z and van </a:t>
            </a:r>
            <a:r>
              <a:rPr lang="nb-NO" dirty="0" err="1">
                <a:solidFill>
                  <a:srgbClr val="000000"/>
                </a:solidFill>
              </a:rPr>
              <a:t>Etten</a:t>
            </a:r>
            <a:r>
              <a:rPr lang="nb-NO" dirty="0">
                <a:solidFill>
                  <a:srgbClr val="000000"/>
                </a:solidFill>
              </a:rPr>
              <a:t>, M. (2014). </a:t>
            </a:r>
            <a:r>
              <a:rPr lang="nb-NO" dirty="0" err="1">
                <a:solidFill>
                  <a:srgbClr val="000000"/>
                </a:solidFill>
              </a:rPr>
              <a:t>Wounds</a:t>
            </a:r>
            <a:r>
              <a:rPr lang="nb-NO" dirty="0">
                <a:solidFill>
                  <a:srgbClr val="000000"/>
                </a:solidFill>
              </a:rPr>
              <a:t> International. </a:t>
            </a:r>
            <a:r>
              <a:rPr lang="nb-NO" i="1" dirty="0">
                <a:solidFill>
                  <a:srgbClr val="000000"/>
                </a:solidFill>
              </a:rPr>
              <a:t>5</a:t>
            </a:r>
            <a:r>
              <a:rPr lang="nb-NO" dirty="0">
                <a:solidFill>
                  <a:srgbClr val="000000"/>
                </a:solidFill>
              </a:rPr>
              <a:t>(3).</a:t>
            </a:r>
            <a:endParaRPr lang="nb-NO" dirty="0"/>
          </a:p>
          <a:p>
            <a:r>
              <a:rPr lang="en-US" dirty="0"/>
              <a:t>National Pressure Injury Advisory Panel, European Pressure Ulcer Advisory Panel, Pan Pacific Pressure Injury Alliance. (2019). </a:t>
            </a:r>
            <a:r>
              <a:rPr lang="en-US" i="1" dirty="0"/>
              <a:t>Prevention and Treatment of Pressure Ulcers: Clinical Practice Guideline</a:t>
            </a:r>
            <a:r>
              <a:rPr lang="en-US" dirty="0"/>
              <a:t>. Perth, Australia.</a:t>
            </a:r>
          </a:p>
          <a:p>
            <a:r>
              <a:rPr lang="nb-NO" dirty="0"/>
              <a:t>Oomens CWJ, Bader DL, </a:t>
            </a:r>
            <a:r>
              <a:rPr lang="nb-NO" dirty="0" err="1"/>
              <a:t>Loerakker</a:t>
            </a:r>
            <a:r>
              <a:rPr lang="nb-NO" dirty="0"/>
              <a:t> S, </a:t>
            </a:r>
            <a:r>
              <a:rPr lang="nb-NO" dirty="0" err="1"/>
              <a:t>Baaijens</a:t>
            </a:r>
            <a:r>
              <a:rPr lang="nb-NO" dirty="0"/>
              <a:t> F. (2015). </a:t>
            </a:r>
            <a:r>
              <a:rPr lang="nb-NO" dirty="0" err="1"/>
              <a:t>Pressure</a:t>
            </a:r>
            <a:r>
              <a:rPr lang="nb-NO" dirty="0"/>
              <a:t> </a:t>
            </a:r>
            <a:r>
              <a:rPr lang="nb-NO" dirty="0" err="1"/>
              <a:t>induced</a:t>
            </a:r>
            <a:r>
              <a:rPr lang="nb-NO" dirty="0"/>
              <a:t> </a:t>
            </a:r>
            <a:r>
              <a:rPr lang="nb-NO" dirty="0" err="1"/>
              <a:t>deep</a:t>
            </a:r>
            <a:r>
              <a:rPr lang="nb-NO" dirty="0"/>
              <a:t> </a:t>
            </a:r>
            <a:r>
              <a:rPr lang="nb-NO" dirty="0" err="1"/>
              <a:t>tissue</a:t>
            </a:r>
            <a:r>
              <a:rPr lang="nb-NO" dirty="0"/>
              <a:t> </a:t>
            </a:r>
            <a:r>
              <a:rPr lang="nb-NO" dirty="0" err="1"/>
              <a:t>injury</a:t>
            </a:r>
            <a:r>
              <a:rPr lang="nb-NO" dirty="0"/>
              <a:t> </a:t>
            </a:r>
            <a:r>
              <a:rPr lang="nb-NO" dirty="0" err="1"/>
              <a:t>explained</a:t>
            </a:r>
            <a:r>
              <a:rPr lang="nb-NO" dirty="0"/>
              <a:t>. Ann </a:t>
            </a:r>
            <a:r>
              <a:rPr lang="nb-NO" dirty="0" err="1"/>
              <a:t>Biomed</a:t>
            </a:r>
            <a:r>
              <a:rPr lang="nb-NO" dirty="0"/>
              <a:t> Eng. 43(2):297–305</a:t>
            </a:r>
          </a:p>
          <a:p>
            <a:r>
              <a:rPr lang="en-US" dirty="0" err="1"/>
              <a:t>Skogestad</a:t>
            </a:r>
            <a:r>
              <a:rPr lang="en-US" dirty="0"/>
              <a:t>, I. J., </a:t>
            </a:r>
            <a:r>
              <a:rPr lang="en-US" dirty="0" err="1"/>
              <a:t>Martinsen</a:t>
            </a:r>
            <a:r>
              <a:rPr lang="en-US" dirty="0"/>
              <a:t>, L., </a:t>
            </a:r>
            <a:r>
              <a:rPr lang="en-US" dirty="0" err="1"/>
              <a:t>Borsting</a:t>
            </a:r>
            <a:r>
              <a:rPr lang="en-US" dirty="0"/>
              <a:t>, T. E., </a:t>
            </a:r>
            <a:r>
              <a:rPr lang="en-US" dirty="0" err="1"/>
              <a:t>Granheim</a:t>
            </a:r>
            <a:r>
              <a:rPr lang="en-US" dirty="0"/>
              <a:t>, T. I., </a:t>
            </a:r>
            <a:r>
              <a:rPr lang="en-US" dirty="0" err="1"/>
              <a:t>Ludvigsen</a:t>
            </a:r>
            <a:r>
              <a:rPr lang="en-US" dirty="0"/>
              <a:t>, E. S., Gay, C. L., &amp; </a:t>
            </a:r>
            <a:r>
              <a:rPr lang="en-US" dirty="0" err="1"/>
              <a:t>Lerdal</a:t>
            </a:r>
            <a:r>
              <a:rPr lang="en-US" dirty="0"/>
              <a:t>, A. (2016). Supplementing the Braden scale for pressure ulcer risk among medical inpatients: the contribution of self-reported symptoms and standard laboratory tests. </a:t>
            </a:r>
            <a:r>
              <a:rPr lang="en-US" i="1" dirty="0"/>
              <a:t>Journal of Clinical Nursing</a:t>
            </a:r>
            <a:r>
              <a:rPr lang="en-US" dirty="0"/>
              <a:t>. doi:10.1111/jocn.13438</a:t>
            </a:r>
          </a:p>
          <a:p>
            <a:endParaRPr lang="en-US" dirty="0"/>
          </a:p>
          <a:p>
            <a:endParaRPr lang="en-US" dirty="0"/>
          </a:p>
          <a:p>
            <a:r>
              <a:rPr lang="nb-NO" dirty="0"/>
              <a:t>Store medisinske leksikon. </a:t>
            </a:r>
            <a:r>
              <a:rPr lang="nb-NO" u="sng" dirty="0">
                <a:hlinkClick r:id="rId2"/>
              </a:rPr>
              <a:t>https://sml.snl.no/reperfusjonsskade</a:t>
            </a:r>
            <a:r>
              <a:rPr lang="nb-NO" dirty="0"/>
              <a:t> </a:t>
            </a:r>
          </a:p>
          <a:p>
            <a:r>
              <a:rPr lang="nb-NO" dirty="0"/>
              <a:t>Pasientsikkerhetsprogrammet. </a:t>
            </a:r>
            <a:r>
              <a:rPr lang="nb-NO" u="sng" dirty="0">
                <a:hlinkClick r:id="rId3"/>
              </a:rPr>
              <a:t>http://www.pasientsikkerhetsprogrammet.no/</a:t>
            </a:r>
            <a:r>
              <a:rPr lang="nb-NO" dirty="0"/>
              <a:t> </a:t>
            </a:r>
          </a:p>
          <a:p>
            <a:pPr marL="0" indent="0">
              <a:buNone/>
            </a:pPr>
            <a:endParaRPr lang="nb-NO" dirty="0"/>
          </a:p>
          <a:p>
            <a:pPr marL="0" indent="0">
              <a:buNone/>
            </a:pPr>
            <a:endParaRPr lang="nb-NO" dirty="0"/>
          </a:p>
          <a:p>
            <a:pPr marL="0" indent="0">
              <a:buNone/>
            </a:pPr>
            <a:r>
              <a:rPr lang="nb-NO" sz="4500" dirty="0" err="1"/>
              <a:t>Powerpointen</a:t>
            </a:r>
            <a:r>
              <a:rPr lang="nb-NO" sz="4500" dirty="0"/>
              <a:t> er  utarbeidet av Stop </a:t>
            </a:r>
            <a:r>
              <a:rPr lang="nb-NO" sz="4500" dirty="0" err="1"/>
              <a:t>Pressure</a:t>
            </a:r>
            <a:r>
              <a:rPr lang="nb-NO" sz="4500" dirty="0"/>
              <a:t> </a:t>
            </a:r>
            <a:r>
              <a:rPr lang="nb-NO" sz="4500" dirty="0" err="1"/>
              <a:t>Ulcer</a:t>
            </a:r>
            <a:r>
              <a:rPr lang="nb-NO" sz="4500" dirty="0"/>
              <a:t> Day utvalget i NIFS</a:t>
            </a:r>
            <a:endParaRPr lang="nb-NO" dirty="0"/>
          </a:p>
        </p:txBody>
      </p:sp>
      <p:pic>
        <p:nvPicPr>
          <p:cNvPr id="4" name="Bilde 3">
            <a:extLst>
              <a:ext uri="{FF2B5EF4-FFF2-40B4-BE49-F238E27FC236}">
                <a16:creationId xmlns:a16="http://schemas.microsoft.com/office/drawing/2014/main" id="{D65909F3-8B3F-1A76-AEE6-6D00B9633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204220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1893888"/>
            <a:ext cx="4213225" cy="3157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kstSylinder 3"/>
          <p:cNvSpPr txBox="1"/>
          <p:nvPr/>
        </p:nvSpPr>
        <p:spPr>
          <a:xfrm>
            <a:off x="6111707" y="4682093"/>
            <a:ext cx="460382" cy="369332"/>
          </a:xfrm>
          <a:prstGeom prst="rect">
            <a:avLst/>
          </a:prstGeom>
          <a:noFill/>
        </p:spPr>
        <p:txBody>
          <a:bodyPr wrap="none" rtlCol="0">
            <a:spAutoFit/>
          </a:bodyPr>
          <a:lstStyle/>
          <a:p>
            <a:r>
              <a:rPr lang="nb-NO" sz="800" dirty="0"/>
              <a:t>E.K.H</a:t>
            </a:r>
            <a:r>
              <a:rPr lang="nb-NO" dirty="0"/>
              <a:t>.</a:t>
            </a:r>
          </a:p>
        </p:txBody>
      </p:sp>
      <p:pic>
        <p:nvPicPr>
          <p:cNvPr id="2" name="Bilde 1">
            <a:extLst>
              <a:ext uri="{FF2B5EF4-FFF2-40B4-BE49-F238E27FC236}">
                <a16:creationId xmlns:a16="http://schemas.microsoft.com/office/drawing/2014/main" id="{5BE74AFA-B15A-0C16-ADBC-A3FA9ED8D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109012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DEFINISJON</a:t>
            </a:r>
          </a:p>
        </p:txBody>
      </p:sp>
      <p:sp>
        <p:nvSpPr>
          <p:cNvPr id="3" name="Plassholder for innhold 2"/>
          <p:cNvSpPr>
            <a:spLocks noGrp="1"/>
          </p:cNvSpPr>
          <p:nvPr>
            <p:ph idx="1"/>
          </p:nvPr>
        </p:nvSpPr>
        <p:spPr/>
        <p:txBody>
          <a:bodyPr>
            <a:normAutofit/>
          </a:bodyPr>
          <a:lstStyle/>
          <a:p>
            <a:r>
              <a:rPr lang="en-US" dirty="0">
                <a:solidFill>
                  <a:srgbClr val="FF0000"/>
                </a:solidFill>
              </a:rPr>
              <a:t>A pressure injury is a localized damage to the skin and/or underlying tissue, as a result of pressure, or pressure in combination with shear. </a:t>
            </a:r>
            <a:r>
              <a:rPr lang="nb-NO" dirty="0" err="1">
                <a:solidFill>
                  <a:srgbClr val="FF0000"/>
                </a:solidFill>
              </a:rPr>
              <a:t>Pressure</a:t>
            </a:r>
            <a:r>
              <a:rPr lang="nb-NO" dirty="0">
                <a:solidFill>
                  <a:srgbClr val="FF0000"/>
                </a:solidFill>
              </a:rPr>
              <a:t> </a:t>
            </a:r>
            <a:r>
              <a:rPr lang="nb-NO" dirty="0" err="1">
                <a:solidFill>
                  <a:srgbClr val="FF0000"/>
                </a:solidFill>
              </a:rPr>
              <a:t>injury</a:t>
            </a:r>
            <a:r>
              <a:rPr lang="nb-NO" dirty="0">
                <a:solidFill>
                  <a:srgbClr val="FF0000"/>
                </a:solidFill>
              </a:rPr>
              <a:t> </a:t>
            </a:r>
            <a:r>
              <a:rPr lang="nb-NO" dirty="0" err="1">
                <a:solidFill>
                  <a:srgbClr val="FF0000"/>
                </a:solidFill>
              </a:rPr>
              <a:t>usually</a:t>
            </a:r>
            <a:r>
              <a:rPr lang="nb-NO" dirty="0">
                <a:solidFill>
                  <a:srgbClr val="FF0000"/>
                </a:solidFill>
              </a:rPr>
              <a:t> </a:t>
            </a:r>
            <a:r>
              <a:rPr lang="nb-NO" dirty="0" err="1">
                <a:solidFill>
                  <a:srgbClr val="FF0000"/>
                </a:solidFill>
              </a:rPr>
              <a:t>occur</a:t>
            </a:r>
            <a:r>
              <a:rPr lang="nb-NO" dirty="0">
                <a:solidFill>
                  <a:srgbClr val="FF0000"/>
                </a:solidFill>
              </a:rPr>
              <a:t> over a </a:t>
            </a:r>
            <a:r>
              <a:rPr lang="nb-NO" dirty="0" err="1">
                <a:solidFill>
                  <a:srgbClr val="FF0000"/>
                </a:solidFill>
              </a:rPr>
              <a:t>bony</a:t>
            </a:r>
            <a:r>
              <a:rPr lang="nb-NO" dirty="0">
                <a:solidFill>
                  <a:srgbClr val="FF0000"/>
                </a:solidFill>
              </a:rPr>
              <a:t> </a:t>
            </a:r>
            <a:r>
              <a:rPr lang="nb-NO" dirty="0" err="1">
                <a:solidFill>
                  <a:srgbClr val="FF0000"/>
                </a:solidFill>
              </a:rPr>
              <a:t>prominences</a:t>
            </a:r>
            <a:r>
              <a:rPr lang="nb-NO" dirty="0">
                <a:solidFill>
                  <a:srgbClr val="FF0000"/>
                </a:solidFill>
              </a:rPr>
              <a:t> </a:t>
            </a:r>
            <a:r>
              <a:rPr lang="nb-NO" dirty="0" err="1">
                <a:solidFill>
                  <a:srgbClr val="FF0000"/>
                </a:solidFill>
              </a:rPr>
              <a:t>but</a:t>
            </a:r>
            <a:r>
              <a:rPr lang="nb-NO" dirty="0">
                <a:solidFill>
                  <a:srgbClr val="FF0000"/>
                </a:solidFill>
              </a:rPr>
              <a:t> </a:t>
            </a:r>
            <a:r>
              <a:rPr lang="nb-NO" dirty="0" err="1">
                <a:solidFill>
                  <a:srgbClr val="FF0000"/>
                </a:solidFill>
              </a:rPr>
              <a:t>may</a:t>
            </a:r>
            <a:r>
              <a:rPr lang="nb-NO" dirty="0">
                <a:solidFill>
                  <a:srgbClr val="FF0000"/>
                </a:solidFill>
              </a:rPr>
              <a:t> </a:t>
            </a:r>
            <a:r>
              <a:rPr lang="nb-NO" dirty="0" err="1">
                <a:solidFill>
                  <a:srgbClr val="FF0000"/>
                </a:solidFill>
              </a:rPr>
              <a:t>also</a:t>
            </a:r>
            <a:r>
              <a:rPr lang="nb-NO" dirty="0">
                <a:solidFill>
                  <a:srgbClr val="FF0000"/>
                </a:solidFill>
              </a:rPr>
              <a:t> be </a:t>
            </a:r>
            <a:r>
              <a:rPr lang="nb-NO" dirty="0" err="1">
                <a:solidFill>
                  <a:srgbClr val="FF0000"/>
                </a:solidFill>
              </a:rPr>
              <a:t>related</a:t>
            </a:r>
            <a:r>
              <a:rPr lang="nb-NO" dirty="0">
                <a:solidFill>
                  <a:srgbClr val="FF0000"/>
                </a:solidFill>
              </a:rPr>
              <a:t> to a </a:t>
            </a:r>
            <a:r>
              <a:rPr lang="nb-NO" dirty="0" err="1">
                <a:solidFill>
                  <a:srgbClr val="FF0000"/>
                </a:solidFill>
              </a:rPr>
              <a:t>medical</a:t>
            </a:r>
            <a:r>
              <a:rPr lang="nb-NO" dirty="0">
                <a:solidFill>
                  <a:srgbClr val="FF0000"/>
                </a:solidFill>
              </a:rPr>
              <a:t> </a:t>
            </a:r>
            <a:r>
              <a:rPr lang="nb-NO" dirty="0" err="1">
                <a:solidFill>
                  <a:srgbClr val="FF0000"/>
                </a:solidFill>
              </a:rPr>
              <a:t>device</a:t>
            </a:r>
            <a:r>
              <a:rPr lang="nb-NO" dirty="0">
                <a:solidFill>
                  <a:srgbClr val="FF0000"/>
                </a:solidFill>
              </a:rPr>
              <a:t> or </a:t>
            </a:r>
            <a:r>
              <a:rPr lang="nb-NO" dirty="0" err="1">
                <a:solidFill>
                  <a:srgbClr val="FF0000"/>
                </a:solidFill>
              </a:rPr>
              <a:t>other</a:t>
            </a:r>
            <a:r>
              <a:rPr lang="nb-NO" dirty="0">
                <a:solidFill>
                  <a:srgbClr val="FF0000"/>
                </a:solidFill>
              </a:rPr>
              <a:t> </a:t>
            </a:r>
            <a:r>
              <a:rPr lang="nb-NO" dirty="0" err="1">
                <a:solidFill>
                  <a:srgbClr val="FF0000"/>
                </a:solidFill>
              </a:rPr>
              <a:t>object</a:t>
            </a:r>
            <a:r>
              <a:rPr lang="nb-NO" dirty="0">
                <a:solidFill>
                  <a:srgbClr val="FF0000"/>
                </a:solidFill>
              </a:rPr>
              <a:t>.</a:t>
            </a:r>
          </a:p>
          <a:p>
            <a:r>
              <a:rPr lang="nb-NO" dirty="0"/>
              <a:t>Et trykksår er en avgrenset skade på huden og/eller det underliggende vev, som et resultat av trykk eller trykk i kombinasjon med skjærende krefter  Trykksår oppstår vanligvis over et benfremspring, men kan også være relatert til medisinsk teknisk utstyr eller andre objekt. </a:t>
            </a:r>
          </a:p>
          <a:p>
            <a:pPr marL="0" indent="0">
              <a:buNone/>
            </a:pPr>
            <a:r>
              <a:rPr lang="nb-NO" dirty="0">
                <a:solidFill>
                  <a:srgbClr val="FF0000"/>
                </a:solidFill>
              </a:rPr>
              <a:t>    </a:t>
            </a:r>
            <a:r>
              <a:rPr lang="nb-NO" dirty="0"/>
              <a:t>Kilde: NPIAP, EPUAP, PPPIA 2019</a:t>
            </a:r>
          </a:p>
          <a:p>
            <a:endParaRPr lang="nb-NO" dirty="0"/>
          </a:p>
          <a:p>
            <a:endParaRPr lang="nb-NO" dirty="0"/>
          </a:p>
        </p:txBody>
      </p:sp>
    </p:spTree>
    <p:extLst>
      <p:ext uri="{BB962C8B-B14F-4D97-AF65-F5344CB8AC3E}">
        <p14:creationId xmlns:p14="http://schemas.microsoft.com/office/powerpoint/2010/main" val="313052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ÅRSAK</a:t>
            </a:r>
          </a:p>
        </p:txBody>
      </p:sp>
      <p:sp>
        <p:nvSpPr>
          <p:cNvPr id="3" name="Plassholder for innhold 2"/>
          <p:cNvSpPr>
            <a:spLocks noGrp="1"/>
          </p:cNvSpPr>
          <p:nvPr>
            <p:ph idx="1"/>
          </p:nvPr>
        </p:nvSpPr>
        <p:spPr/>
        <p:txBody>
          <a:bodyPr>
            <a:normAutofit/>
          </a:bodyPr>
          <a:lstStyle/>
          <a:p>
            <a:r>
              <a:rPr lang="nb-NO" sz="2400" b="1" dirty="0"/>
              <a:t>Trykk</a:t>
            </a:r>
          </a:p>
          <a:p>
            <a:r>
              <a:rPr lang="nb-NO" sz="2400" b="1" dirty="0"/>
              <a:t>Skjærende krefter </a:t>
            </a:r>
            <a:r>
              <a:rPr lang="nb-NO" sz="2400" dirty="0"/>
              <a:t>er forskyvningskrefter mellom knokler og underhud. Medfører celledød </a:t>
            </a:r>
            <a:r>
              <a:rPr lang="nb-NO" sz="2400" dirty="0" err="1"/>
              <a:t>pga</a:t>
            </a:r>
            <a:r>
              <a:rPr lang="nb-NO" sz="2400" dirty="0"/>
              <a:t> celledeformitet og avklemming av blodkar (</a:t>
            </a:r>
            <a:r>
              <a:rPr lang="nb-NO" sz="2400" dirty="0" err="1"/>
              <a:t>iskjemi</a:t>
            </a:r>
            <a:r>
              <a:rPr lang="nb-NO" sz="2400" dirty="0"/>
              <a:t>) og </a:t>
            </a:r>
            <a:r>
              <a:rPr lang="nb-NO" sz="2400" dirty="0">
                <a:sym typeface="Wingdings" panose="05000000000000000000" pitchFamily="2" charset="2"/>
              </a:rPr>
              <a:t> dyp vevsskade </a:t>
            </a:r>
            <a:r>
              <a:rPr lang="nb-NO" sz="2400" dirty="0">
                <a:solidFill>
                  <a:srgbClr val="FF0000"/>
                </a:solidFill>
                <a:sym typeface="Wingdings" panose="05000000000000000000" pitchFamily="2" charset="2"/>
              </a:rPr>
              <a:t> </a:t>
            </a:r>
            <a:endParaRPr lang="nb-NO" sz="2400" dirty="0">
              <a:solidFill>
                <a:srgbClr val="FF0000"/>
              </a:solidFill>
            </a:endParaRPr>
          </a:p>
          <a:p>
            <a:pPr marL="0" indent="0">
              <a:buNone/>
            </a:pPr>
            <a:endParaRPr lang="nb-NO" sz="2400" b="1" dirty="0"/>
          </a:p>
          <a:p>
            <a:pPr marL="0" indent="0">
              <a:buNone/>
            </a:pPr>
            <a:endParaRPr lang="nb-NO" sz="2400" b="1" dirty="0"/>
          </a:p>
          <a:p>
            <a:pPr marL="0" indent="0">
              <a:buNone/>
            </a:pPr>
            <a:endParaRPr lang="nb-NO" sz="2400" b="1" dirty="0"/>
          </a:p>
          <a:p>
            <a:pPr marL="0" indent="0">
              <a:buNone/>
            </a:pPr>
            <a:endParaRPr lang="nb-NO" sz="2400" b="1" dirty="0"/>
          </a:p>
          <a:p>
            <a:r>
              <a:rPr lang="nb-NO" sz="2400" b="1" dirty="0"/>
              <a:t>Friksjon</a:t>
            </a:r>
            <a:r>
              <a:rPr lang="nb-NO" sz="2400" dirty="0"/>
              <a:t> – gnidning mellom hud og underlag – ikke en del av definisjonen</a:t>
            </a:r>
          </a:p>
        </p:txBody>
      </p:sp>
      <p:pic>
        <p:nvPicPr>
          <p:cNvPr id="4" name="Picture 2"/>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284984"/>
            <a:ext cx="1872208" cy="1606979"/>
          </a:xfrm>
          <a:prstGeom prst="rect">
            <a:avLst/>
          </a:prstGeom>
          <a:ln>
            <a:noFill/>
          </a:ln>
          <a:effectLst>
            <a:outerShdw blurRad="292100" dist="139700" dir="2700000" algn="tl" rotWithShape="0">
              <a:srgbClr val="333333">
                <a:alpha val="65000"/>
              </a:srgbClr>
            </a:outerShdw>
          </a:effectLst>
        </p:spPr>
      </p:pic>
      <p:pic>
        <p:nvPicPr>
          <p:cNvPr id="5" name="Bilde 4">
            <a:extLst>
              <a:ext uri="{FF2B5EF4-FFF2-40B4-BE49-F238E27FC236}">
                <a16:creationId xmlns:a16="http://schemas.microsoft.com/office/drawing/2014/main" id="{65452739-183A-B38E-5406-5DB0C6CF0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360" y="126603"/>
            <a:ext cx="1087623" cy="642033"/>
          </a:xfrm>
          <a:prstGeom prst="rect">
            <a:avLst/>
          </a:prstGeom>
        </p:spPr>
      </p:pic>
    </p:spTree>
    <p:extLst>
      <p:ext uri="{BB962C8B-B14F-4D97-AF65-F5344CB8AC3E}">
        <p14:creationId xmlns:p14="http://schemas.microsoft.com/office/powerpoint/2010/main" val="303973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908720"/>
            <a:ext cx="8229600" cy="1143000"/>
          </a:xfrm>
        </p:spPr>
        <p:txBody>
          <a:bodyPr>
            <a:normAutofit fontScale="90000"/>
          </a:bodyPr>
          <a:lstStyle/>
          <a:p>
            <a:br>
              <a:rPr lang="nb-NO" dirty="0"/>
            </a:br>
            <a:r>
              <a:rPr lang="nb-NO" dirty="0"/>
              <a:t>Årsaksmekanismer som er med på å påvirke trykksårutvikling:</a:t>
            </a:r>
            <a:br>
              <a:rPr lang="nb-NO" dirty="0"/>
            </a:br>
            <a:endParaRPr lang="nb-NO" dirty="0"/>
          </a:p>
        </p:txBody>
      </p:sp>
      <p:sp>
        <p:nvSpPr>
          <p:cNvPr id="3" name="Plassholder for innhold 2"/>
          <p:cNvSpPr>
            <a:spLocks noGrp="1"/>
          </p:cNvSpPr>
          <p:nvPr>
            <p:ph idx="1"/>
          </p:nvPr>
        </p:nvSpPr>
        <p:spPr>
          <a:xfrm>
            <a:off x="323528" y="2708920"/>
            <a:ext cx="8229600" cy="4525963"/>
          </a:xfrm>
        </p:spPr>
        <p:txBody>
          <a:bodyPr>
            <a:normAutofit/>
          </a:bodyPr>
          <a:lstStyle/>
          <a:p>
            <a:pPr>
              <a:buFontTx/>
              <a:buChar char="-"/>
            </a:pPr>
            <a:r>
              <a:rPr lang="nb-NO" sz="3600" dirty="0"/>
              <a:t>Celledeformasjon </a:t>
            </a:r>
          </a:p>
          <a:p>
            <a:pPr lvl="1">
              <a:buFontTx/>
              <a:buChar char="-"/>
            </a:pPr>
            <a:r>
              <a:rPr lang="nb-NO" dirty="0"/>
              <a:t>Celledeformasjon er synlig i løpet av minutter i cellekultur i mikroskop og i tekniske modeller</a:t>
            </a:r>
          </a:p>
          <a:p>
            <a:pPr lvl="1">
              <a:buFontTx/>
              <a:buChar char="-"/>
            </a:pPr>
            <a:r>
              <a:rPr lang="nb-NO" dirty="0"/>
              <a:t>Det kan derimot ta timer før dette er visuelt synlig på huden som en trykkskade</a:t>
            </a:r>
          </a:p>
          <a:p>
            <a:pPr lvl="1">
              <a:buFontTx/>
              <a:buChar char="-"/>
            </a:pPr>
            <a:endParaRPr lang="nb-NO" dirty="0"/>
          </a:p>
          <a:p>
            <a:pPr lvl="1">
              <a:buFontTx/>
              <a:buChar char="-"/>
            </a:pPr>
            <a:endParaRPr lang="nb-NO" dirty="0">
              <a:solidFill>
                <a:srgbClr val="FF0000"/>
              </a:solidFill>
            </a:endParaRPr>
          </a:p>
        </p:txBody>
      </p:sp>
      <p:pic>
        <p:nvPicPr>
          <p:cNvPr id="4" name="Bilde 3">
            <a:extLst>
              <a:ext uri="{FF2B5EF4-FFF2-40B4-BE49-F238E27FC236}">
                <a16:creationId xmlns:a16="http://schemas.microsoft.com/office/drawing/2014/main" id="{A8B506F6-6410-BEB5-11D0-106C853E3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116632"/>
            <a:ext cx="1087623" cy="642033"/>
          </a:xfrm>
          <a:prstGeom prst="rect">
            <a:avLst/>
          </a:prstGeom>
        </p:spPr>
      </p:pic>
    </p:spTree>
    <p:extLst>
      <p:ext uri="{BB962C8B-B14F-4D97-AF65-F5344CB8AC3E}">
        <p14:creationId xmlns:p14="http://schemas.microsoft.com/office/powerpoint/2010/main" val="77303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877742" y="542893"/>
            <a:ext cx="1478234"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1600" dirty="0"/>
              <a:t>Okklusjon av blodårer</a:t>
            </a:r>
          </a:p>
        </p:txBody>
      </p:sp>
      <p:sp>
        <p:nvSpPr>
          <p:cNvPr id="11" name="Pil ned 10"/>
          <p:cNvSpPr/>
          <p:nvPr/>
        </p:nvSpPr>
        <p:spPr>
          <a:xfrm>
            <a:off x="1115616" y="620688"/>
            <a:ext cx="576064" cy="46805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p:nvPicPr>
        <p:blipFill>
          <a:blip r:embed="rId2"/>
          <a:stretch>
            <a:fillRect/>
          </a:stretch>
        </p:blipFill>
        <p:spPr>
          <a:xfrm>
            <a:off x="7596336" y="588592"/>
            <a:ext cx="640135" cy="4712616"/>
          </a:xfrm>
          <a:prstGeom prst="rect">
            <a:avLst/>
          </a:prstGeom>
        </p:spPr>
      </p:pic>
      <p:sp>
        <p:nvSpPr>
          <p:cNvPr id="13" name="Rektangel 12"/>
          <p:cNvSpPr/>
          <p:nvPr/>
        </p:nvSpPr>
        <p:spPr>
          <a:xfrm>
            <a:off x="2987824" y="1916832"/>
            <a:ext cx="1440160" cy="93610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1600" dirty="0"/>
              <a:t>Endring i metabolisme</a:t>
            </a:r>
          </a:p>
        </p:txBody>
      </p:sp>
      <p:sp>
        <p:nvSpPr>
          <p:cNvPr id="14" name="Rektangel 13"/>
          <p:cNvSpPr/>
          <p:nvPr/>
        </p:nvSpPr>
        <p:spPr>
          <a:xfrm>
            <a:off x="2699792" y="3429000"/>
            <a:ext cx="1800200" cy="6508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sz="1600" dirty="0"/>
              <a:t>Akkumulering av avfallsstoffer</a:t>
            </a:r>
          </a:p>
        </p:txBody>
      </p:sp>
      <p:sp>
        <p:nvSpPr>
          <p:cNvPr id="15" name="Rektangel 14"/>
          <p:cNvSpPr/>
          <p:nvPr/>
        </p:nvSpPr>
        <p:spPr>
          <a:xfrm>
            <a:off x="3059832" y="4581128"/>
            <a:ext cx="1152128" cy="5040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b-NO" dirty="0"/>
              <a:t>Redusert pH</a:t>
            </a:r>
          </a:p>
        </p:txBody>
      </p:sp>
      <p:sp>
        <p:nvSpPr>
          <p:cNvPr id="16" name="Rektangel 15"/>
          <p:cNvSpPr/>
          <p:nvPr/>
        </p:nvSpPr>
        <p:spPr>
          <a:xfrm>
            <a:off x="5438857" y="542893"/>
            <a:ext cx="1725431" cy="79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Direkte deformasjon relatert til skade</a:t>
            </a:r>
          </a:p>
        </p:txBody>
      </p:sp>
      <p:sp>
        <p:nvSpPr>
          <p:cNvPr id="17" name="Rektangel 16"/>
          <p:cNvSpPr/>
          <p:nvPr/>
        </p:nvSpPr>
        <p:spPr>
          <a:xfrm>
            <a:off x="4999334" y="2024383"/>
            <a:ext cx="115212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Membran svikt</a:t>
            </a:r>
          </a:p>
        </p:txBody>
      </p:sp>
      <p:sp>
        <p:nvSpPr>
          <p:cNvPr id="18" name="Rektangel 17"/>
          <p:cNvSpPr/>
          <p:nvPr/>
        </p:nvSpPr>
        <p:spPr>
          <a:xfrm>
            <a:off x="6372200" y="1987918"/>
            <a:ext cx="1296144" cy="865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Forstyrrelse i </a:t>
            </a:r>
            <a:r>
              <a:rPr lang="nb-NO" sz="1600" dirty="0" err="1"/>
              <a:t>cytoskjelett</a:t>
            </a:r>
            <a:endParaRPr lang="nb-NO" sz="1600" dirty="0"/>
          </a:p>
        </p:txBody>
      </p:sp>
      <p:sp>
        <p:nvSpPr>
          <p:cNvPr id="20" name="Pil ned 19"/>
          <p:cNvSpPr/>
          <p:nvPr/>
        </p:nvSpPr>
        <p:spPr>
          <a:xfrm>
            <a:off x="3563888" y="2924944"/>
            <a:ext cx="7200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1" name="Bilde 20"/>
          <p:cNvPicPr>
            <a:picLocks noChangeAspect="1"/>
          </p:cNvPicPr>
          <p:nvPr/>
        </p:nvPicPr>
        <p:blipFill>
          <a:blip r:embed="rId3"/>
          <a:stretch>
            <a:fillRect/>
          </a:stretch>
        </p:blipFill>
        <p:spPr>
          <a:xfrm>
            <a:off x="3535878" y="4124972"/>
            <a:ext cx="128027" cy="390178"/>
          </a:xfrm>
          <a:prstGeom prst="rect">
            <a:avLst/>
          </a:prstGeom>
        </p:spPr>
      </p:pic>
      <p:pic>
        <p:nvPicPr>
          <p:cNvPr id="22" name="Bilde 21"/>
          <p:cNvPicPr>
            <a:picLocks noChangeAspect="1"/>
          </p:cNvPicPr>
          <p:nvPr/>
        </p:nvPicPr>
        <p:blipFill>
          <a:blip r:embed="rId3"/>
          <a:stretch>
            <a:fillRect/>
          </a:stretch>
        </p:blipFill>
        <p:spPr>
          <a:xfrm>
            <a:off x="3554069" y="1512851"/>
            <a:ext cx="128027" cy="390178"/>
          </a:xfrm>
          <a:prstGeom prst="rect">
            <a:avLst/>
          </a:prstGeom>
        </p:spPr>
      </p:pic>
      <p:pic>
        <p:nvPicPr>
          <p:cNvPr id="23" name="Bilde 22"/>
          <p:cNvPicPr>
            <a:picLocks noChangeAspect="1"/>
          </p:cNvPicPr>
          <p:nvPr/>
        </p:nvPicPr>
        <p:blipFill>
          <a:blip r:embed="rId3"/>
          <a:stretch>
            <a:fillRect/>
          </a:stretch>
        </p:blipFill>
        <p:spPr>
          <a:xfrm>
            <a:off x="5712108" y="1457293"/>
            <a:ext cx="128027" cy="390178"/>
          </a:xfrm>
          <a:prstGeom prst="rect">
            <a:avLst/>
          </a:prstGeom>
        </p:spPr>
      </p:pic>
      <p:pic>
        <p:nvPicPr>
          <p:cNvPr id="24" name="Bilde 23"/>
          <p:cNvPicPr>
            <a:picLocks noChangeAspect="1"/>
          </p:cNvPicPr>
          <p:nvPr/>
        </p:nvPicPr>
        <p:blipFill>
          <a:blip r:embed="rId3"/>
          <a:stretch>
            <a:fillRect/>
          </a:stretch>
        </p:blipFill>
        <p:spPr>
          <a:xfrm>
            <a:off x="6892245" y="1457293"/>
            <a:ext cx="128027" cy="390178"/>
          </a:xfrm>
          <a:prstGeom prst="rect">
            <a:avLst/>
          </a:prstGeom>
        </p:spPr>
      </p:pic>
      <p:pic>
        <p:nvPicPr>
          <p:cNvPr id="26" name="Bilde 25"/>
          <p:cNvPicPr>
            <a:picLocks noChangeAspect="1"/>
          </p:cNvPicPr>
          <p:nvPr/>
        </p:nvPicPr>
        <p:blipFill>
          <a:blip r:embed="rId3"/>
          <a:stretch>
            <a:fillRect/>
          </a:stretch>
        </p:blipFill>
        <p:spPr>
          <a:xfrm>
            <a:off x="6058633" y="3687057"/>
            <a:ext cx="543435" cy="1656184"/>
          </a:xfrm>
          <a:prstGeom prst="rect">
            <a:avLst/>
          </a:prstGeom>
        </p:spPr>
      </p:pic>
      <p:pic>
        <p:nvPicPr>
          <p:cNvPr id="27" name="Bilde 26"/>
          <p:cNvPicPr>
            <a:picLocks noChangeAspect="1"/>
          </p:cNvPicPr>
          <p:nvPr/>
        </p:nvPicPr>
        <p:blipFill>
          <a:blip r:embed="rId3"/>
          <a:stretch>
            <a:fillRect/>
          </a:stretch>
        </p:blipFill>
        <p:spPr>
          <a:xfrm rot="19260104">
            <a:off x="3692427" y="5179351"/>
            <a:ext cx="288546" cy="879377"/>
          </a:xfrm>
          <a:prstGeom prst="rect">
            <a:avLst/>
          </a:prstGeom>
        </p:spPr>
      </p:pic>
      <p:sp>
        <p:nvSpPr>
          <p:cNvPr id="28" name="Rektangel 27"/>
          <p:cNvSpPr/>
          <p:nvPr/>
        </p:nvSpPr>
        <p:spPr>
          <a:xfrm>
            <a:off x="4499992" y="5706626"/>
            <a:ext cx="1728192" cy="6898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Celledød</a:t>
            </a:r>
          </a:p>
        </p:txBody>
      </p:sp>
      <p:sp>
        <p:nvSpPr>
          <p:cNvPr id="30" name="TekstSylinder 29"/>
          <p:cNvSpPr txBox="1"/>
          <p:nvPr/>
        </p:nvSpPr>
        <p:spPr>
          <a:xfrm>
            <a:off x="683568" y="5445224"/>
            <a:ext cx="1296144" cy="646331"/>
          </a:xfrm>
          <a:prstGeom prst="rect">
            <a:avLst/>
          </a:prstGeom>
          <a:noFill/>
        </p:spPr>
        <p:txBody>
          <a:bodyPr wrap="square" rtlCol="0">
            <a:spAutoFit/>
          </a:bodyPr>
          <a:lstStyle/>
          <a:p>
            <a:r>
              <a:rPr lang="nb-NO" dirty="0"/>
              <a:t>2-4 timer hos friske</a:t>
            </a:r>
          </a:p>
        </p:txBody>
      </p:sp>
      <p:sp>
        <p:nvSpPr>
          <p:cNvPr id="31" name="TekstSylinder 30"/>
          <p:cNvSpPr txBox="1"/>
          <p:nvPr/>
        </p:nvSpPr>
        <p:spPr>
          <a:xfrm>
            <a:off x="7524328" y="5531790"/>
            <a:ext cx="1224136" cy="646331"/>
          </a:xfrm>
          <a:prstGeom prst="rect">
            <a:avLst/>
          </a:prstGeom>
          <a:noFill/>
        </p:spPr>
        <p:txBody>
          <a:bodyPr wrap="square" rtlCol="0">
            <a:spAutoFit/>
          </a:bodyPr>
          <a:lstStyle/>
          <a:p>
            <a:r>
              <a:rPr lang="nb-NO" dirty="0"/>
              <a:t>Innen 10 minutter</a:t>
            </a:r>
          </a:p>
        </p:txBody>
      </p:sp>
      <p:sp>
        <p:nvSpPr>
          <p:cNvPr id="34" name="TekstSylinder 33"/>
          <p:cNvSpPr txBox="1"/>
          <p:nvPr/>
        </p:nvSpPr>
        <p:spPr>
          <a:xfrm>
            <a:off x="149072" y="139717"/>
            <a:ext cx="6655176" cy="369332"/>
          </a:xfrm>
          <a:prstGeom prst="rect">
            <a:avLst/>
          </a:prstGeom>
          <a:noFill/>
        </p:spPr>
        <p:txBody>
          <a:bodyPr wrap="square" rtlCol="0">
            <a:spAutoFit/>
          </a:bodyPr>
          <a:lstStyle/>
          <a:p>
            <a:r>
              <a:rPr lang="nb-NO" dirty="0"/>
              <a:t>To mekanismer for skadeutvikling:</a:t>
            </a:r>
          </a:p>
        </p:txBody>
      </p:sp>
      <p:sp>
        <p:nvSpPr>
          <p:cNvPr id="35" name="TekstSylinder 34"/>
          <p:cNvSpPr txBox="1"/>
          <p:nvPr/>
        </p:nvSpPr>
        <p:spPr>
          <a:xfrm>
            <a:off x="251520" y="6397101"/>
            <a:ext cx="8496944" cy="738664"/>
          </a:xfrm>
          <a:prstGeom prst="rect">
            <a:avLst/>
          </a:prstGeom>
          <a:noFill/>
        </p:spPr>
        <p:txBody>
          <a:bodyPr wrap="square" rtlCol="0">
            <a:spAutoFit/>
          </a:bodyPr>
          <a:lstStyle/>
          <a:p>
            <a:r>
              <a:rPr lang="nb-NO" sz="1200" dirty="0"/>
              <a:t>Kilde: Oomens CWJ, Bader DL, </a:t>
            </a:r>
            <a:r>
              <a:rPr lang="nb-NO" sz="1200" dirty="0" err="1"/>
              <a:t>Loerakker</a:t>
            </a:r>
            <a:r>
              <a:rPr lang="nb-NO" sz="1200" dirty="0"/>
              <a:t> S, </a:t>
            </a:r>
            <a:r>
              <a:rPr lang="nb-NO" sz="1200" dirty="0" err="1"/>
              <a:t>Baaijens</a:t>
            </a:r>
            <a:r>
              <a:rPr lang="nb-NO" sz="1200" dirty="0"/>
              <a:t> F. (2015). </a:t>
            </a:r>
            <a:r>
              <a:rPr lang="nb-NO" sz="1200" dirty="0" err="1"/>
              <a:t>Pressure</a:t>
            </a:r>
            <a:r>
              <a:rPr lang="nb-NO" sz="1200" dirty="0"/>
              <a:t> </a:t>
            </a:r>
            <a:r>
              <a:rPr lang="nb-NO" sz="1200" dirty="0" err="1"/>
              <a:t>induced</a:t>
            </a:r>
            <a:r>
              <a:rPr lang="nb-NO" sz="1200" dirty="0"/>
              <a:t> </a:t>
            </a:r>
            <a:r>
              <a:rPr lang="nb-NO" sz="1200" dirty="0" err="1"/>
              <a:t>deep</a:t>
            </a:r>
            <a:r>
              <a:rPr lang="nb-NO" sz="1200" dirty="0"/>
              <a:t> </a:t>
            </a:r>
            <a:r>
              <a:rPr lang="nb-NO" sz="1200" dirty="0" err="1"/>
              <a:t>tissue</a:t>
            </a:r>
            <a:r>
              <a:rPr lang="nb-NO" sz="1200" dirty="0"/>
              <a:t> </a:t>
            </a:r>
            <a:r>
              <a:rPr lang="nb-NO" sz="1200" dirty="0" err="1"/>
              <a:t>injury</a:t>
            </a:r>
            <a:r>
              <a:rPr lang="nb-NO" sz="1200" dirty="0"/>
              <a:t> </a:t>
            </a:r>
            <a:r>
              <a:rPr lang="nb-NO" sz="1200" dirty="0" err="1"/>
              <a:t>explained</a:t>
            </a:r>
            <a:r>
              <a:rPr lang="nb-NO" sz="1200" dirty="0"/>
              <a:t>. Ann </a:t>
            </a:r>
            <a:r>
              <a:rPr lang="nb-NO" sz="1200" dirty="0" err="1"/>
              <a:t>Biomed</a:t>
            </a:r>
            <a:r>
              <a:rPr lang="nb-NO" sz="1200" dirty="0"/>
              <a:t> Eng. 43(2):297–305</a:t>
            </a:r>
          </a:p>
          <a:p>
            <a:r>
              <a:rPr lang="nb-NO" dirty="0"/>
              <a:t> </a:t>
            </a:r>
          </a:p>
        </p:txBody>
      </p:sp>
      <p:pic>
        <p:nvPicPr>
          <p:cNvPr id="3" name="Bilde 2">
            <a:extLst>
              <a:ext uri="{FF2B5EF4-FFF2-40B4-BE49-F238E27FC236}">
                <a16:creationId xmlns:a16="http://schemas.microsoft.com/office/drawing/2014/main" id="{8783FE2B-0D4F-965B-17AC-BAC3A7600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8555" y="139717"/>
            <a:ext cx="894615" cy="646330"/>
          </a:xfrm>
          <a:prstGeom prst="rect">
            <a:avLst/>
          </a:prstGeom>
        </p:spPr>
      </p:pic>
    </p:spTree>
    <p:extLst>
      <p:ext uri="{BB962C8B-B14F-4D97-AF65-F5344CB8AC3E}">
        <p14:creationId xmlns:p14="http://schemas.microsoft.com/office/powerpoint/2010/main" val="408534876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1873</TotalTime>
  <Words>2946</Words>
  <Application>Microsoft Macintosh PowerPoint</Application>
  <PresentationFormat>Skjermfremvisning (4:3)</PresentationFormat>
  <Paragraphs>371</Paragraphs>
  <Slides>46</Slides>
  <Notes>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46</vt:i4>
      </vt:variant>
    </vt:vector>
  </HeadingPairs>
  <TitlesOfParts>
    <vt:vector size="51" baseType="lpstr">
      <vt:lpstr>Arial</vt:lpstr>
      <vt:lpstr>Calibri</vt:lpstr>
      <vt:lpstr>Calibri Light</vt:lpstr>
      <vt:lpstr>Times New Roman</vt:lpstr>
      <vt:lpstr>Office-tema</vt:lpstr>
      <vt:lpstr>PowerPoint-presentasjon</vt:lpstr>
      <vt:lpstr>RIO DE JANEIRO-erklæringen</vt:lpstr>
      <vt:lpstr>Internasjonal retningslinje for forebygging og behandling av trykksår</vt:lpstr>
      <vt:lpstr>HVA ER ET TRYKKSÅR?</vt:lpstr>
      <vt:lpstr>PowerPoint-presentasjon</vt:lpstr>
      <vt:lpstr>DEFINISJON</vt:lpstr>
      <vt:lpstr>ÅRSAK</vt:lpstr>
      <vt:lpstr> Årsaksmekanismer som er med på å påvirke trykksårutvikling: </vt:lpstr>
      <vt:lpstr>PowerPoint-presentasjon</vt:lpstr>
      <vt:lpstr>                              Årsaksmekanismer som er med på å påvirke trykksårutvikling: </vt:lpstr>
      <vt:lpstr> Årsaksmekanismer som er med på å påvirke trykksårutvikling: </vt:lpstr>
      <vt:lpstr>Årsaksmekanismer som er med på å påvirke trykksårutvikling: </vt:lpstr>
      <vt:lpstr> Årsaksmekanismer som er med på å påvirke trykksårutvikling: </vt:lpstr>
      <vt:lpstr>PASIENTER MED TRYKKSÅRRISIKO</vt:lpstr>
      <vt:lpstr> TRYKKSÅRRISIKOVURDERING</vt:lpstr>
      <vt:lpstr> RISIKOVURDERING Tiltak 1:Vurder alle pasienter for trykksårrisko ved innleggelse i sykehus og ved      første møte med pasient i sykehjem  </vt:lpstr>
      <vt:lpstr>FOREKOMST I NORGE</vt:lpstr>
      <vt:lpstr>HVOR PÅ KROPPEN</vt:lpstr>
      <vt:lpstr>Rødhet</vt:lpstr>
      <vt:lpstr>PowerPoint-presentasjon</vt:lpstr>
      <vt:lpstr>Kategori/grad I: Rødhet (erythem) som ikke blekner ved trykk </vt:lpstr>
      <vt:lpstr>Kategori/grad II: Delvis tap av dermis</vt:lpstr>
      <vt:lpstr>Kategori/grad III: Tap av hele hudlaget</vt:lpstr>
      <vt:lpstr>Kategori/grad IV: Tap av alle vevslag  </vt:lpstr>
      <vt:lpstr>Ikke klassifiserbare trykksår: ukjent dybde</vt:lpstr>
      <vt:lpstr>Dyp vevsskade: ukjent dybde </vt:lpstr>
      <vt:lpstr>ER DETTE ET TRYKKSÅR? </vt:lpstr>
      <vt:lpstr>PowerPoint-presentasjon</vt:lpstr>
      <vt:lpstr>FORSKJELL IAD/TRYKKSÅR</vt:lpstr>
      <vt:lpstr>TRYKKSÅRFOREBYGGENDE TILTAK hva skal vi HUSKE?</vt:lpstr>
      <vt:lpstr>                              7 tiltak for forebygging og behandling av</vt:lpstr>
      <vt:lpstr>  Hudvurdering Tiltak 3: Undersøk regelmessig huden til alle risikopasienter?  </vt:lpstr>
      <vt:lpstr>Trykkfordelende underlag  Tiltak 2: Sikre nødvendig trykkfordelende utstyr/underlag hos alle risikopasienter  </vt:lpstr>
      <vt:lpstr> Stillingsendring Tiltak 4: Sikre stillingsforandring og/eller aktivitet hos alle risikopasienter </vt:lpstr>
      <vt:lpstr>PowerPoint-presentasjon</vt:lpstr>
      <vt:lpstr>Hva er viktig å tenke på ved stillingsendring?</vt:lpstr>
      <vt:lpstr>PowerPoint-presentasjon</vt:lpstr>
      <vt:lpstr>Kontinenspleie</vt:lpstr>
      <vt:lpstr> Ernæring Tiltak 5: Kartlegg og vurder ernæringsstatus hos alle risikopasienter </vt:lpstr>
      <vt:lpstr>IKKE BRUK</vt:lpstr>
      <vt:lpstr>Pasientmedvirkning Tiltak 6: Involver pasienter og pårørende i planlegging og gjennomføring av                  trykksårforebyggende tiltak </vt:lpstr>
      <vt:lpstr>Hvorfor risikovurdere</vt:lpstr>
      <vt:lpstr>Top 10 Tips</vt:lpstr>
      <vt:lpstr>Hvordan lykkes med forebygging?</vt:lpstr>
      <vt:lpstr>OPPSUMMERING</vt:lpstr>
      <vt:lpstr>Referanser</vt:lpstr>
    </vt:vector>
  </TitlesOfParts>
  <Company>Oslo universitetssykehus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STOPP TRYKKSÅRDAGEN</dc:title>
  <dc:creator>Ida Marie Bredesen</dc:creator>
  <cp:lastModifiedBy>Eva Kronholm Heiberg</cp:lastModifiedBy>
  <cp:revision>189</cp:revision>
  <dcterms:created xsi:type="dcterms:W3CDTF">2017-06-12T09:07:46Z</dcterms:created>
  <dcterms:modified xsi:type="dcterms:W3CDTF">2023-11-01T22:22:48Z</dcterms:modified>
</cp:coreProperties>
</file>